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Roboto" charset="1" panose="02000000000000000000"/>
      <p:regular r:id="rId19"/>
    </p:embeddedFont>
    <p:embeddedFont>
      <p:font typeface="Muli Bold" charset="1" panose="00000800000000000000"/>
      <p:regular r:id="rId20"/>
    </p:embeddedFont>
    <p:embeddedFont>
      <p:font typeface="Muli" charset="1" panose="00000500000000000000"/>
      <p:regular r:id="rId21"/>
    </p:embeddedFont>
    <p:embeddedFont>
      <p:font typeface="Muli Semi-Bold" charset="1" panose="00000700000000000000"/>
      <p:regular r:id="rId22"/>
    </p:embeddedFont>
    <p:embeddedFont>
      <p:font typeface="Muli Ultra-Bold" charset="1" panose="000009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svg>
</file>

<file path=ppt/media/image13.png>
</file>

<file path=ppt/media/image2.svg>
</file>

<file path=ppt/media/image3.jpe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419347" y="2526099"/>
            <a:ext cx="13300202" cy="5234803"/>
            <a:chOff x="0" y="0"/>
            <a:chExt cx="17733602" cy="6979737"/>
          </a:xfrm>
        </p:grpSpPr>
        <p:sp>
          <p:nvSpPr>
            <p:cNvPr name="TextBox 3" id="3"/>
            <p:cNvSpPr txBox="true"/>
            <p:nvPr/>
          </p:nvSpPr>
          <p:spPr>
            <a:xfrm rot="0">
              <a:off x="0" y="203315"/>
              <a:ext cx="17733602" cy="5045548"/>
            </a:xfrm>
            <a:prstGeom prst="rect">
              <a:avLst/>
            </a:prstGeom>
          </p:spPr>
          <p:txBody>
            <a:bodyPr anchor="t" rtlCol="false" tIns="0" lIns="0" bIns="0" rIns="0">
              <a:spAutoFit/>
            </a:bodyPr>
            <a:lstStyle/>
            <a:p>
              <a:pPr algn="l">
                <a:lnSpc>
                  <a:spcPts val="15385"/>
                </a:lnSpc>
              </a:pPr>
              <a:r>
                <a:rPr lang="en-US" sz="10989" spc="-120">
                  <a:solidFill>
                    <a:srgbClr val="000000"/>
                  </a:solidFill>
                  <a:latin typeface="Roboto"/>
                </a:rPr>
                <a:t>WEBSITE QUẢN LÝ </a:t>
              </a:r>
            </a:p>
            <a:p>
              <a:pPr algn="l">
                <a:lnSpc>
                  <a:spcPts val="15385"/>
                </a:lnSpc>
              </a:pPr>
              <a:r>
                <a:rPr lang="en-US" sz="10989" spc="-120">
                  <a:solidFill>
                    <a:srgbClr val="000000"/>
                  </a:solidFill>
                  <a:latin typeface="Roboto"/>
                </a:rPr>
                <a:t>TIN TỨC </a:t>
              </a:r>
            </a:p>
          </p:txBody>
        </p:sp>
        <p:sp>
          <p:nvSpPr>
            <p:cNvPr name="TextBox 4" id="4"/>
            <p:cNvSpPr txBox="true"/>
            <p:nvPr/>
          </p:nvSpPr>
          <p:spPr>
            <a:xfrm rot="0">
              <a:off x="0" y="6055803"/>
              <a:ext cx="17733602" cy="923934"/>
            </a:xfrm>
            <a:prstGeom prst="rect">
              <a:avLst/>
            </a:prstGeom>
          </p:spPr>
          <p:txBody>
            <a:bodyPr anchor="t" rtlCol="false" tIns="0" lIns="0" bIns="0" rIns="0">
              <a:spAutoFit/>
            </a:bodyPr>
            <a:lstStyle/>
            <a:p>
              <a:pPr algn="l">
                <a:lnSpc>
                  <a:spcPts val="5861"/>
                </a:lnSpc>
              </a:pPr>
            </a:p>
          </p:txBody>
        </p:sp>
      </p:grpSp>
      <p:grpSp>
        <p:nvGrpSpPr>
          <p:cNvPr name="Group 5" id="5"/>
          <p:cNvGrpSpPr/>
          <p:nvPr/>
        </p:nvGrpSpPr>
        <p:grpSpPr>
          <a:xfrm rot="0">
            <a:off x="14328902" y="2317173"/>
            <a:ext cx="7321033" cy="6340049"/>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7" id="7"/>
          <p:cNvGrpSpPr/>
          <p:nvPr/>
        </p:nvGrpSpPr>
        <p:grpSpPr>
          <a:xfrm rot="0">
            <a:off x="12122944" y="7035126"/>
            <a:ext cx="4970154" cy="43041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0">
            <a:off x="12336342" y="5954842"/>
            <a:ext cx="2271679" cy="1967285"/>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11" id="11"/>
          <p:cNvGrpSpPr/>
          <p:nvPr/>
        </p:nvGrpSpPr>
        <p:grpSpPr>
          <a:xfrm rot="0">
            <a:off x="13737770" y="373605"/>
            <a:ext cx="3799619" cy="3290488"/>
            <a:chOff x="0" y="0"/>
            <a:chExt cx="3619627" cy="3134614"/>
          </a:xfrm>
        </p:grpSpPr>
        <p:sp>
          <p:nvSpPr>
            <p:cNvPr name="Freeform 12" id="12"/>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3" id="13"/>
          <p:cNvGrpSpPr/>
          <p:nvPr/>
        </p:nvGrpSpPr>
        <p:grpSpPr>
          <a:xfrm rot="0">
            <a:off x="1028700" y="1028700"/>
            <a:ext cx="4212844" cy="586200"/>
            <a:chOff x="0" y="0"/>
            <a:chExt cx="5617125" cy="781600"/>
          </a:xfrm>
        </p:grpSpPr>
        <p:sp>
          <p:nvSpPr>
            <p:cNvPr name="TextBox 14" id="14"/>
            <p:cNvSpPr txBox="true"/>
            <p:nvPr/>
          </p:nvSpPr>
          <p:spPr>
            <a:xfrm rot="0">
              <a:off x="1293956" y="104415"/>
              <a:ext cx="4323169" cy="525145"/>
            </a:xfrm>
            <a:prstGeom prst="rect">
              <a:avLst/>
            </a:prstGeom>
          </p:spPr>
          <p:txBody>
            <a:bodyPr anchor="t" rtlCol="false" tIns="0" lIns="0" bIns="0" rIns="0">
              <a:spAutoFit/>
            </a:bodyPr>
            <a:lstStyle/>
            <a:p>
              <a:pPr algn="l">
                <a:lnSpc>
                  <a:spcPts val="3359"/>
                </a:lnSpc>
                <a:spcBef>
                  <a:spcPct val="0"/>
                </a:spcBef>
              </a:pPr>
              <a:r>
                <a:rPr lang="en-US" sz="2400">
                  <a:solidFill>
                    <a:srgbClr val="000000"/>
                  </a:solidFill>
                  <a:latin typeface="Muli Bold"/>
                </a:rPr>
                <a:t>NHÓM 7</a:t>
              </a:r>
            </a:p>
          </p:txBody>
        </p:sp>
        <p:sp>
          <p:nvSpPr>
            <p:cNvPr name="Freeform 15" id="15"/>
            <p:cNvSpPr/>
            <p:nvPr/>
          </p:nvSpPr>
          <p:spPr>
            <a:xfrm flipH="false" flipV="false" rot="0">
              <a:off x="0" y="0"/>
              <a:ext cx="905010" cy="781600"/>
            </a:xfrm>
            <a:custGeom>
              <a:avLst/>
              <a:gdLst/>
              <a:ahLst/>
              <a:cxnLst/>
              <a:rect r="r" b="b" t="t" l="l"/>
              <a:pathLst>
                <a:path h="781600" w="905010">
                  <a:moveTo>
                    <a:pt x="0" y="0"/>
                  </a:moveTo>
                  <a:lnTo>
                    <a:pt x="905010" y="0"/>
                  </a:lnTo>
                  <a:lnTo>
                    <a:pt x="905010" y="781600"/>
                  </a:lnTo>
                  <a:lnTo>
                    <a:pt x="0" y="7816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682417"/>
            <a:ext cx="15784936" cy="7294997"/>
          </a:xfrm>
          <a:custGeom>
            <a:avLst/>
            <a:gdLst/>
            <a:ahLst/>
            <a:cxnLst/>
            <a:rect r="r" b="b" t="t" l="l"/>
            <a:pathLst>
              <a:path h="7294997" w="15784936">
                <a:moveTo>
                  <a:pt x="0" y="0"/>
                </a:moveTo>
                <a:lnTo>
                  <a:pt x="15784936" y="0"/>
                </a:lnTo>
                <a:lnTo>
                  <a:pt x="15784936" y="7294997"/>
                </a:lnTo>
                <a:lnTo>
                  <a:pt x="0" y="7294997"/>
                </a:lnTo>
                <a:lnTo>
                  <a:pt x="0" y="0"/>
                </a:lnTo>
                <a:close/>
              </a:path>
            </a:pathLst>
          </a:custGeom>
          <a:blipFill>
            <a:blip r:embed="rId2"/>
            <a:stretch>
              <a:fillRect l="0" t="0" r="0" b="0"/>
            </a:stretch>
          </a:blipFill>
        </p:spPr>
      </p:sp>
      <p:sp>
        <p:nvSpPr>
          <p:cNvPr name="TextBox 3" id="3"/>
          <p:cNvSpPr txBox="true"/>
          <p:nvPr/>
        </p:nvSpPr>
        <p:spPr>
          <a:xfrm rot="0">
            <a:off x="670606" y="76625"/>
            <a:ext cx="7241307" cy="981075"/>
          </a:xfrm>
          <a:prstGeom prst="rect">
            <a:avLst/>
          </a:prstGeom>
        </p:spPr>
        <p:txBody>
          <a:bodyPr anchor="t" rtlCol="false" tIns="0" lIns="0" bIns="0" rIns="0">
            <a:spAutoFit/>
          </a:bodyPr>
          <a:lstStyle/>
          <a:p>
            <a:pPr algn="l">
              <a:lnSpc>
                <a:spcPts val="7800"/>
              </a:lnSpc>
              <a:spcBef>
                <a:spcPct val="0"/>
              </a:spcBef>
            </a:pPr>
            <a:r>
              <a:rPr lang="en-US" sz="6000" spc="-60">
                <a:solidFill>
                  <a:srgbClr val="000000"/>
                </a:solidFill>
                <a:latin typeface="Muli Bold"/>
              </a:rPr>
              <a:t>KỸ THUẬT MỚI </a:t>
            </a:r>
          </a:p>
        </p:txBody>
      </p:sp>
      <p:sp>
        <p:nvSpPr>
          <p:cNvPr name="AutoShape 4" id="4"/>
          <p:cNvSpPr/>
          <p:nvPr/>
        </p:nvSpPr>
        <p:spPr>
          <a:xfrm rot="0">
            <a:off x="1138152" y="2742310"/>
            <a:ext cx="15566033" cy="90910"/>
          </a:xfrm>
          <a:prstGeom prst="rect">
            <a:avLst/>
          </a:prstGeom>
          <a:solidFill>
            <a:srgbClr val="FF3131"/>
          </a:solidFill>
          <a:ln w="952500" cap="sq">
            <a:solidFill>
              <a:srgbClr val="FF3131"/>
            </a:solidFill>
            <a:prstDash val="solid"/>
            <a:miter/>
          </a:ln>
        </p:spPr>
      </p:sp>
      <p:sp>
        <p:nvSpPr>
          <p:cNvPr name="AutoShape 5" id="5"/>
          <p:cNvSpPr/>
          <p:nvPr/>
        </p:nvSpPr>
        <p:spPr>
          <a:xfrm rot="0">
            <a:off x="1138152" y="6003613"/>
            <a:ext cx="15566033" cy="90910"/>
          </a:xfrm>
          <a:prstGeom prst="rect">
            <a:avLst/>
          </a:prstGeom>
          <a:solidFill>
            <a:srgbClr val="FF3131"/>
          </a:solidFill>
          <a:ln w="952500" cap="sq">
            <a:solidFill>
              <a:srgbClr val="FF3131"/>
            </a:solidFill>
            <a:prstDash val="solid"/>
            <a:miter/>
          </a:ln>
        </p:spPr>
      </p:sp>
      <p:sp>
        <p:nvSpPr>
          <p:cNvPr name="AutoShape 6" id="6"/>
          <p:cNvSpPr/>
          <p:nvPr/>
        </p:nvSpPr>
        <p:spPr>
          <a:xfrm rot="-5400000">
            <a:off x="-614238" y="4385248"/>
            <a:ext cx="3375079" cy="89202"/>
          </a:xfrm>
          <a:prstGeom prst="rect">
            <a:avLst/>
          </a:prstGeom>
          <a:solidFill>
            <a:srgbClr val="FF3131"/>
          </a:solidFill>
          <a:ln w="952500" cap="sq">
            <a:solidFill>
              <a:srgbClr val="FF3131"/>
            </a:solidFill>
            <a:prstDash val="solid"/>
            <a:miter/>
          </a:ln>
        </p:spPr>
      </p:sp>
      <p:sp>
        <p:nvSpPr>
          <p:cNvPr name="AutoShape 7" id="7"/>
          <p:cNvSpPr/>
          <p:nvPr/>
        </p:nvSpPr>
        <p:spPr>
          <a:xfrm rot="-5400000">
            <a:off x="15061246" y="4362383"/>
            <a:ext cx="3375079" cy="89202"/>
          </a:xfrm>
          <a:prstGeom prst="rect">
            <a:avLst/>
          </a:prstGeom>
          <a:solidFill>
            <a:srgbClr val="FF3131"/>
          </a:solidFill>
          <a:ln w="952500" cap="sq">
            <a:solidFill>
              <a:srgbClr val="FF3131"/>
            </a:solidFill>
            <a:prstDash val="solid"/>
            <a:miter/>
          </a:ln>
        </p:spPr>
      </p:sp>
      <p:sp>
        <p:nvSpPr>
          <p:cNvPr name="AutoShape 8" id="8"/>
          <p:cNvSpPr/>
          <p:nvPr/>
        </p:nvSpPr>
        <p:spPr>
          <a:xfrm flipH="true">
            <a:off x="14538681" y="1413021"/>
            <a:ext cx="490584" cy="1329290"/>
          </a:xfrm>
          <a:prstGeom prst="line">
            <a:avLst/>
          </a:prstGeom>
          <a:ln cap="flat" w="38100">
            <a:solidFill>
              <a:srgbClr val="FF3131"/>
            </a:solidFill>
            <a:prstDash val="solid"/>
            <a:headEnd type="none" len="sm" w="sm"/>
            <a:tailEnd type="arrow" len="sm" w="med"/>
          </a:ln>
        </p:spPr>
      </p:sp>
      <p:sp>
        <p:nvSpPr>
          <p:cNvPr name="TextBox 9" id="9"/>
          <p:cNvSpPr txBox="true"/>
          <p:nvPr/>
        </p:nvSpPr>
        <p:spPr>
          <a:xfrm rot="0">
            <a:off x="13898568" y="823105"/>
            <a:ext cx="2261394" cy="589915"/>
          </a:xfrm>
          <a:prstGeom prst="rect">
            <a:avLst/>
          </a:prstGeom>
        </p:spPr>
        <p:txBody>
          <a:bodyPr anchor="t" rtlCol="false" tIns="0" lIns="0" bIns="0" rIns="0">
            <a:spAutoFit/>
          </a:bodyPr>
          <a:lstStyle/>
          <a:p>
            <a:pPr algn="ctr">
              <a:lnSpc>
                <a:spcPts val="4759"/>
              </a:lnSpc>
            </a:pPr>
            <a:r>
              <a:rPr lang="en-US" sz="3399">
                <a:solidFill>
                  <a:srgbClr val="000000"/>
                </a:solidFill>
                <a:latin typeface="Roboto"/>
              </a:rPr>
              <a:t>Thanh cuộn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796351" y="1354650"/>
            <a:ext cx="15632411" cy="7095274"/>
          </a:xfrm>
          <a:custGeom>
            <a:avLst/>
            <a:gdLst/>
            <a:ahLst/>
            <a:cxnLst/>
            <a:rect r="r" b="b" t="t" l="l"/>
            <a:pathLst>
              <a:path h="7095274" w="15632411">
                <a:moveTo>
                  <a:pt x="0" y="0"/>
                </a:moveTo>
                <a:lnTo>
                  <a:pt x="15632411" y="0"/>
                </a:lnTo>
                <a:lnTo>
                  <a:pt x="15632411" y="7095274"/>
                </a:lnTo>
                <a:lnTo>
                  <a:pt x="0" y="7095274"/>
                </a:lnTo>
                <a:lnTo>
                  <a:pt x="0" y="0"/>
                </a:lnTo>
                <a:close/>
              </a:path>
            </a:pathLst>
          </a:custGeom>
          <a:blipFill>
            <a:blip r:embed="rId2"/>
            <a:stretch>
              <a:fillRect l="0" t="0" r="0" b="0"/>
            </a:stretch>
          </a:blipFill>
        </p:spPr>
      </p:sp>
      <p:sp>
        <p:nvSpPr>
          <p:cNvPr name="Freeform 3" id="3"/>
          <p:cNvSpPr/>
          <p:nvPr/>
        </p:nvSpPr>
        <p:spPr>
          <a:xfrm flipH="false" flipV="false" rot="0">
            <a:off x="14987210" y="6679325"/>
            <a:ext cx="1250052" cy="1250052"/>
          </a:xfrm>
          <a:custGeom>
            <a:avLst/>
            <a:gdLst/>
            <a:ahLst/>
            <a:cxnLst/>
            <a:rect r="r" b="b" t="t" l="l"/>
            <a:pathLst>
              <a:path h="1250052" w="1250052">
                <a:moveTo>
                  <a:pt x="0" y="0"/>
                </a:moveTo>
                <a:lnTo>
                  <a:pt x="1250052" y="0"/>
                </a:lnTo>
                <a:lnTo>
                  <a:pt x="1250052" y="1250052"/>
                </a:lnTo>
                <a:lnTo>
                  <a:pt x="0" y="125005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a:ln cap="sq">
            <a:noFill/>
            <a:prstDash val="solid"/>
            <a:miter/>
          </a:ln>
        </p:spPr>
      </p:sp>
      <p:sp>
        <p:nvSpPr>
          <p:cNvPr name="TextBox 4" id="4"/>
          <p:cNvSpPr txBox="true"/>
          <p:nvPr/>
        </p:nvSpPr>
        <p:spPr>
          <a:xfrm rot="0">
            <a:off x="670606" y="76625"/>
            <a:ext cx="7241307" cy="981075"/>
          </a:xfrm>
          <a:prstGeom prst="rect">
            <a:avLst/>
          </a:prstGeom>
        </p:spPr>
        <p:txBody>
          <a:bodyPr anchor="t" rtlCol="false" tIns="0" lIns="0" bIns="0" rIns="0">
            <a:spAutoFit/>
          </a:bodyPr>
          <a:lstStyle/>
          <a:p>
            <a:pPr algn="l">
              <a:lnSpc>
                <a:spcPts val="7800"/>
              </a:lnSpc>
              <a:spcBef>
                <a:spcPct val="0"/>
              </a:spcBef>
            </a:pPr>
            <a:r>
              <a:rPr lang="en-US" sz="6000" spc="-60">
                <a:solidFill>
                  <a:srgbClr val="000000"/>
                </a:solidFill>
                <a:latin typeface="Muli Bold"/>
              </a:rPr>
              <a:t>KỸ THUẬT MỚI </a:t>
            </a:r>
          </a:p>
        </p:txBody>
      </p:sp>
      <p:sp>
        <p:nvSpPr>
          <p:cNvPr name="AutoShape 5" id="5"/>
          <p:cNvSpPr/>
          <p:nvPr/>
        </p:nvSpPr>
        <p:spPr>
          <a:xfrm flipV="true">
            <a:off x="14479849" y="7929377"/>
            <a:ext cx="1132387" cy="1341213"/>
          </a:xfrm>
          <a:prstGeom prst="line">
            <a:avLst/>
          </a:prstGeom>
          <a:ln cap="flat" w="19050">
            <a:solidFill>
              <a:srgbClr val="FF3131"/>
            </a:solidFill>
            <a:prstDash val="solid"/>
            <a:headEnd type="none" len="sm" w="sm"/>
            <a:tailEnd type="arrow" len="sm" w="med"/>
          </a:ln>
        </p:spPr>
      </p:sp>
      <p:sp>
        <p:nvSpPr>
          <p:cNvPr name="TextBox 6" id="6"/>
          <p:cNvSpPr txBox="true"/>
          <p:nvPr/>
        </p:nvSpPr>
        <p:spPr>
          <a:xfrm rot="0">
            <a:off x="11921214" y="9292051"/>
            <a:ext cx="4507548" cy="589915"/>
          </a:xfrm>
          <a:prstGeom prst="rect">
            <a:avLst/>
          </a:prstGeom>
        </p:spPr>
        <p:txBody>
          <a:bodyPr anchor="t" rtlCol="false" tIns="0" lIns="0" bIns="0" rIns="0">
            <a:spAutoFit/>
          </a:bodyPr>
          <a:lstStyle/>
          <a:p>
            <a:pPr algn="ctr">
              <a:lnSpc>
                <a:spcPts val="4759"/>
              </a:lnSpc>
            </a:pPr>
            <a:r>
              <a:rPr lang="en-US" sz="3399">
                <a:solidFill>
                  <a:srgbClr val="000000"/>
                </a:solidFill>
                <a:latin typeface="Roboto"/>
              </a:rPr>
              <a:t>Mũi tên lên xuống trang</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1893554" y="1794043"/>
            <a:ext cx="14428076" cy="6743807"/>
          </a:xfrm>
          <a:custGeom>
            <a:avLst/>
            <a:gdLst/>
            <a:ahLst/>
            <a:cxnLst/>
            <a:rect r="r" b="b" t="t" l="l"/>
            <a:pathLst>
              <a:path h="6743807" w="14428076">
                <a:moveTo>
                  <a:pt x="0" y="0"/>
                </a:moveTo>
                <a:lnTo>
                  <a:pt x="14428076" y="0"/>
                </a:lnTo>
                <a:lnTo>
                  <a:pt x="14428076" y="6743806"/>
                </a:lnTo>
                <a:lnTo>
                  <a:pt x="0" y="6743806"/>
                </a:lnTo>
                <a:lnTo>
                  <a:pt x="0" y="0"/>
                </a:lnTo>
                <a:close/>
              </a:path>
            </a:pathLst>
          </a:custGeom>
          <a:blipFill>
            <a:blip r:embed="rId2"/>
            <a:stretch>
              <a:fillRect l="0" t="0" r="0" b="0"/>
            </a:stretch>
          </a:blipFill>
        </p:spPr>
      </p:sp>
      <p:sp>
        <p:nvSpPr>
          <p:cNvPr name="TextBox 3" id="3"/>
          <p:cNvSpPr txBox="true"/>
          <p:nvPr/>
        </p:nvSpPr>
        <p:spPr>
          <a:xfrm rot="0">
            <a:off x="670606" y="76625"/>
            <a:ext cx="7241307" cy="981075"/>
          </a:xfrm>
          <a:prstGeom prst="rect">
            <a:avLst/>
          </a:prstGeom>
        </p:spPr>
        <p:txBody>
          <a:bodyPr anchor="t" rtlCol="false" tIns="0" lIns="0" bIns="0" rIns="0">
            <a:spAutoFit/>
          </a:bodyPr>
          <a:lstStyle/>
          <a:p>
            <a:pPr algn="l">
              <a:lnSpc>
                <a:spcPts val="7800"/>
              </a:lnSpc>
              <a:spcBef>
                <a:spcPct val="0"/>
              </a:spcBef>
            </a:pPr>
            <a:r>
              <a:rPr lang="en-US" sz="6000" spc="-60">
                <a:solidFill>
                  <a:srgbClr val="000000"/>
                </a:solidFill>
                <a:latin typeface="Muli Bold"/>
              </a:rPr>
              <a:t>KỸ THUẬT MỚI </a:t>
            </a:r>
          </a:p>
        </p:txBody>
      </p:sp>
      <p:sp>
        <p:nvSpPr>
          <p:cNvPr name="AutoShape 4" id="4"/>
          <p:cNvSpPr/>
          <p:nvPr/>
        </p:nvSpPr>
        <p:spPr>
          <a:xfrm rot="-5400000">
            <a:off x="3684956" y="5090504"/>
            <a:ext cx="4741842" cy="45455"/>
          </a:xfrm>
          <a:prstGeom prst="rect">
            <a:avLst/>
          </a:prstGeom>
          <a:solidFill>
            <a:srgbClr val="FF3131"/>
          </a:solidFill>
          <a:ln w="952500" cap="sq">
            <a:solidFill>
              <a:srgbClr val="FFFFFF"/>
            </a:solidFill>
            <a:prstDash val="solid"/>
            <a:miter/>
          </a:ln>
        </p:spPr>
      </p:sp>
      <p:sp>
        <p:nvSpPr>
          <p:cNvPr name="AutoShape 5" id="5"/>
          <p:cNvSpPr/>
          <p:nvPr/>
        </p:nvSpPr>
        <p:spPr>
          <a:xfrm rot="-10800000">
            <a:off x="6078604" y="2742310"/>
            <a:ext cx="6141662" cy="45455"/>
          </a:xfrm>
          <a:prstGeom prst="rect">
            <a:avLst/>
          </a:prstGeom>
          <a:solidFill>
            <a:srgbClr val="FF3131"/>
          </a:solidFill>
          <a:ln w="952500" cap="sq">
            <a:solidFill>
              <a:srgbClr val="FFFFFF"/>
            </a:solidFill>
            <a:prstDash val="solid"/>
            <a:miter/>
          </a:ln>
        </p:spPr>
      </p:sp>
      <p:sp>
        <p:nvSpPr>
          <p:cNvPr name="AutoShape 6" id="6"/>
          <p:cNvSpPr/>
          <p:nvPr/>
        </p:nvSpPr>
        <p:spPr>
          <a:xfrm rot="-5400000">
            <a:off x="3684956" y="5090504"/>
            <a:ext cx="4741842" cy="45455"/>
          </a:xfrm>
          <a:prstGeom prst="rect">
            <a:avLst/>
          </a:prstGeom>
          <a:solidFill>
            <a:srgbClr val="FF3131"/>
          </a:solidFill>
          <a:ln w="952500" cap="sq">
            <a:solidFill>
              <a:srgbClr val="FFFFFF"/>
            </a:solidFill>
            <a:prstDash val="solid"/>
            <a:miter/>
          </a:ln>
        </p:spPr>
      </p:sp>
      <p:sp>
        <p:nvSpPr>
          <p:cNvPr name="AutoShape 7" id="7"/>
          <p:cNvSpPr/>
          <p:nvPr/>
        </p:nvSpPr>
        <p:spPr>
          <a:xfrm rot="-5400000">
            <a:off x="9826618" y="5090504"/>
            <a:ext cx="4741842" cy="45455"/>
          </a:xfrm>
          <a:prstGeom prst="rect">
            <a:avLst/>
          </a:prstGeom>
          <a:solidFill>
            <a:srgbClr val="FF3131"/>
          </a:solidFill>
          <a:ln w="952500" cap="sq">
            <a:solidFill>
              <a:srgbClr val="FFFFFF"/>
            </a:solidFill>
            <a:prstDash val="solid"/>
            <a:miter/>
          </a:ln>
        </p:spPr>
      </p:sp>
      <p:sp>
        <p:nvSpPr>
          <p:cNvPr name="AutoShape 8" id="8"/>
          <p:cNvSpPr/>
          <p:nvPr/>
        </p:nvSpPr>
        <p:spPr>
          <a:xfrm rot="-10800000">
            <a:off x="6033149" y="7438697"/>
            <a:ext cx="6141662" cy="45455"/>
          </a:xfrm>
          <a:prstGeom prst="rect">
            <a:avLst/>
          </a:prstGeom>
          <a:solidFill>
            <a:srgbClr val="FF3131"/>
          </a:solidFill>
          <a:ln w="952500" cap="sq">
            <a:solidFill>
              <a:srgbClr val="FFFFFF"/>
            </a:solidFill>
            <a:prstDash val="solid"/>
            <a:miter/>
          </a:ln>
        </p:spPr>
      </p:sp>
      <p:sp>
        <p:nvSpPr>
          <p:cNvPr name="AutoShape 9" id="9"/>
          <p:cNvSpPr/>
          <p:nvPr/>
        </p:nvSpPr>
        <p:spPr>
          <a:xfrm flipV="true">
            <a:off x="6757692" y="7502586"/>
            <a:ext cx="1132387" cy="1341213"/>
          </a:xfrm>
          <a:prstGeom prst="line">
            <a:avLst/>
          </a:prstGeom>
          <a:ln cap="flat" w="57150">
            <a:solidFill>
              <a:srgbClr val="FFFFFF"/>
            </a:solidFill>
            <a:prstDash val="solid"/>
            <a:headEnd type="none" len="sm" w="sm"/>
            <a:tailEnd type="arrow" len="sm" w="med"/>
          </a:ln>
        </p:spPr>
      </p:sp>
      <p:sp>
        <p:nvSpPr>
          <p:cNvPr name="TextBox 10" id="10"/>
          <p:cNvSpPr txBox="true"/>
          <p:nvPr/>
        </p:nvSpPr>
        <p:spPr>
          <a:xfrm rot="0">
            <a:off x="4123403" y="8767599"/>
            <a:ext cx="5678964" cy="589915"/>
          </a:xfrm>
          <a:prstGeom prst="rect">
            <a:avLst/>
          </a:prstGeom>
        </p:spPr>
        <p:txBody>
          <a:bodyPr anchor="t" rtlCol="false" tIns="0" lIns="0" bIns="0" rIns="0">
            <a:spAutoFit/>
          </a:bodyPr>
          <a:lstStyle/>
          <a:p>
            <a:pPr algn="ctr">
              <a:lnSpc>
                <a:spcPts val="4759"/>
              </a:lnSpc>
            </a:pPr>
            <a:r>
              <a:rPr lang="en-US" sz="3399">
                <a:solidFill>
                  <a:srgbClr val="000000"/>
                </a:solidFill>
                <a:latin typeface="Roboto"/>
              </a:rPr>
              <a:t> Quảng cáo xuất hiện đầu tiên</a:t>
            </a: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152986" y="2820451"/>
            <a:ext cx="5962191" cy="7218173"/>
            <a:chOff x="0" y="0"/>
            <a:chExt cx="929717" cy="1125570"/>
          </a:xfrm>
        </p:grpSpPr>
        <p:sp>
          <p:nvSpPr>
            <p:cNvPr name="Freeform 3" id="3"/>
            <p:cNvSpPr/>
            <p:nvPr/>
          </p:nvSpPr>
          <p:spPr>
            <a:xfrm flipH="false" flipV="false" rot="0">
              <a:off x="0" y="0"/>
              <a:ext cx="929717" cy="1125570"/>
            </a:xfrm>
            <a:custGeom>
              <a:avLst/>
              <a:gdLst/>
              <a:ahLst/>
              <a:cxnLst/>
              <a:rect r="r" b="b" t="t" l="l"/>
              <a:pathLst>
                <a:path h="1125570" w="929717">
                  <a:moveTo>
                    <a:pt x="0" y="0"/>
                  </a:moveTo>
                  <a:lnTo>
                    <a:pt x="929717" y="0"/>
                  </a:lnTo>
                  <a:lnTo>
                    <a:pt x="929717" y="1125570"/>
                  </a:lnTo>
                  <a:lnTo>
                    <a:pt x="0" y="1125570"/>
                  </a:lnTo>
                  <a:close/>
                </a:path>
              </a:pathLst>
            </a:custGeom>
            <a:solidFill>
              <a:srgbClr val="F4F4F4"/>
            </a:solidFill>
          </p:spPr>
        </p:sp>
        <p:sp>
          <p:nvSpPr>
            <p:cNvPr name="TextBox 4" id="4"/>
            <p:cNvSpPr txBox="true"/>
            <p:nvPr/>
          </p:nvSpPr>
          <p:spPr>
            <a:xfrm>
              <a:off x="0" y="-38100"/>
              <a:ext cx="929717" cy="1163670"/>
            </a:xfrm>
            <a:prstGeom prst="rect">
              <a:avLst/>
            </a:prstGeom>
          </p:spPr>
          <p:txBody>
            <a:bodyPr anchor="ctr" rtlCol="false" tIns="254000" lIns="254000" bIns="254000" rIns="254000"/>
            <a:lstStyle/>
            <a:p>
              <a:pPr algn="just">
                <a:lnSpc>
                  <a:spcPts val="4810"/>
                </a:lnSpc>
              </a:pPr>
              <a:r>
                <a:rPr lang="en-US" sz="3700">
                  <a:solidFill>
                    <a:srgbClr val="000000"/>
                  </a:solidFill>
                  <a:latin typeface="Muli Ultra-Bold"/>
                </a:rPr>
                <a:t>Cá nhân hóa nội dung: </a:t>
              </a:r>
              <a:r>
                <a:rPr lang="en-US" sz="3700">
                  <a:solidFill>
                    <a:srgbClr val="000000"/>
                  </a:solidFill>
                  <a:latin typeface="Muli"/>
                </a:rPr>
                <a:t>Các trang web tin tức sẽ sử dụng AI và machine learning để cá nhân hóa nội dung cho từng người dùng dựa trên sở thích và hành vi duyệt web của họ. Điều này giúp tăng cường trải nghiệm người dùng và giữ chân họ lâu hơn.</a:t>
              </a:r>
            </a:p>
          </p:txBody>
        </p:sp>
      </p:grpSp>
      <p:grpSp>
        <p:nvGrpSpPr>
          <p:cNvPr name="Group 5" id="5"/>
          <p:cNvGrpSpPr/>
          <p:nvPr/>
        </p:nvGrpSpPr>
        <p:grpSpPr>
          <a:xfrm rot="-10800000">
            <a:off x="-2915828" y="-3678236"/>
            <a:ext cx="12804984" cy="6226137"/>
            <a:chOff x="0" y="0"/>
            <a:chExt cx="11048529" cy="5372100"/>
          </a:xfrm>
        </p:grpSpPr>
        <p:sp>
          <p:nvSpPr>
            <p:cNvPr name="Freeform 6" id="6"/>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A4E473"/>
            </a:solidFill>
          </p:spPr>
        </p:sp>
      </p:grpSp>
      <p:grpSp>
        <p:nvGrpSpPr>
          <p:cNvPr name="Group 7" id="7"/>
          <p:cNvGrpSpPr/>
          <p:nvPr/>
        </p:nvGrpSpPr>
        <p:grpSpPr>
          <a:xfrm rot="0">
            <a:off x="8611724" y="-865713"/>
            <a:ext cx="2695438" cy="2334501"/>
            <a:chOff x="0" y="0"/>
            <a:chExt cx="6202680" cy="5372100"/>
          </a:xfrm>
        </p:grpSpPr>
        <p:sp>
          <p:nvSpPr>
            <p:cNvPr name="Freeform 8" id="8"/>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
        <p:nvSpPr>
          <p:cNvPr name="TextBox 9" id="9"/>
          <p:cNvSpPr txBox="true"/>
          <p:nvPr/>
        </p:nvSpPr>
        <p:spPr>
          <a:xfrm rot="0">
            <a:off x="1028700" y="981075"/>
            <a:ext cx="7752807" cy="829627"/>
          </a:xfrm>
          <a:prstGeom prst="rect">
            <a:avLst/>
          </a:prstGeom>
        </p:spPr>
        <p:txBody>
          <a:bodyPr anchor="t" rtlCol="false" tIns="0" lIns="0" bIns="0" rIns="0">
            <a:spAutoFit/>
          </a:bodyPr>
          <a:lstStyle/>
          <a:p>
            <a:pPr algn="l" marL="0" indent="0" lvl="0">
              <a:lnSpc>
                <a:spcPts val="6727"/>
              </a:lnSpc>
              <a:spcBef>
                <a:spcPct val="0"/>
              </a:spcBef>
            </a:pPr>
            <a:r>
              <a:rPr lang="en-US" sz="5175" spc="-51">
                <a:solidFill>
                  <a:srgbClr val="000000"/>
                </a:solidFill>
                <a:latin typeface="Muli Bold"/>
              </a:rPr>
              <a:t>Hướng phát triển</a:t>
            </a:r>
          </a:p>
        </p:txBody>
      </p:sp>
      <p:grpSp>
        <p:nvGrpSpPr>
          <p:cNvPr name="Group 10" id="10"/>
          <p:cNvGrpSpPr/>
          <p:nvPr/>
        </p:nvGrpSpPr>
        <p:grpSpPr>
          <a:xfrm rot="0">
            <a:off x="6219953" y="2820451"/>
            <a:ext cx="5848094" cy="7218173"/>
            <a:chOff x="0" y="0"/>
            <a:chExt cx="911926" cy="1125570"/>
          </a:xfrm>
        </p:grpSpPr>
        <p:sp>
          <p:nvSpPr>
            <p:cNvPr name="Freeform 11" id="11"/>
            <p:cNvSpPr/>
            <p:nvPr/>
          </p:nvSpPr>
          <p:spPr>
            <a:xfrm flipH="false" flipV="false" rot="0">
              <a:off x="0" y="0"/>
              <a:ext cx="911926" cy="1125570"/>
            </a:xfrm>
            <a:custGeom>
              <a:avLst/>
              <a:gdLst/>
              <a:ahLst/>
              <a:cxnLst/>
              <a:rect r="r" b="b" t="t" l="l"/>
              <a:pathLst>
                <a:path h="1125570" w="911926">
                  <a:moveTo>
                    <a:pt x="0" y="0"/>
                  </a:moveTo>
                  <a:lnTo>
                    <a:pt x="911926" y="0"/>
                  </a:lnTo>
                  <a:lnTo>
                    <a:pt x="911926" y="1125570"/>
                  </a:lnTo>
                  <a:lnTo>
                    <a:pt x="0" y="1125570"/>
                  </a:lnTo>
                  <a:close/>
                </a:path>
              </a:pathLst>
            </a:custGeom>
            <a:solidFill>
              <a:srgbClr val="F4F4F4"/>
            </a:solidFill>
          </p:spPr>
        </p:sp>
        <p:sp>
          <p:nvSpPr>
            <p:cNvPr name="TextBox 12" id="12"/>
            <p:cNvSpPr txBox="true"/>
            <p:nvPr/>
          </p:nvSpPr>
          <p:spPr>
            <a:xfrm>
              <a:off x="0" y="-28575"/>
              <a:ext cx="911926" cy="1154145"/>
            </a:xfrm>
            <a:prstGeom prst="rect">
              <a:avLst/>
            </a:prstGeom>
          </p:spPr>
          <p:txBody>
            <a:bodyPr anchor="ctr" rtlCol="false" tIns="254000" lIns="254000" bIns="254000" rIns="254000"/>
            <a:lstStyle/>
            <a:p>
              <a:pPr algn="just">
                <a:lnSpc>
                  <a:spcPts val="4550"/>
                </a:lnSpc>
              </a:pPr>
              <a:r>
                <a:rPr lang="en-US" sz="3500">
                  <a:solidFill>
                    <a:srgbClr val="000000"/>
                  </a:solidFill>
                  <a:latin typeface="Muli Ultra-Bold"/>
                </a:rPr>
                <a:t>Tương tác và trải nghiệm người dùng: </a:t>
              </a:r>
              <a:r>
                <a:rPr lang="en-US" sz="3500">
                  <a:solidFill>
                    <a:srgbClr val="000000"/>
                  </a:solidFill>
                  <a:latin typeface="Muli"/>
                </a:rPr>
                <a:t>Trang web tin tức sẽ tích hợp nhiều tính năng tương tác hơn, như các cuộc thăm dò ý kiến, bình luận trực tiếp, và chia sẻ trên mạng xã hội. Ngoài ra, thiết kế UX/UI sẽ được cải thiện để tạo ra trải nghiệm người dùng tốt hơn.</a:t>
              </a:r>
            </a:p>
          </p:txBody>
        </p:sp>
      </p:grpSp>
      <p:sp>
        <p:nvSpPr>
          <p:cNvPr name="TextBox 13" id="13"/>
          <p:cNvSpPr txBox="true"/>
          <p:nvPr/>
        </p:nvSpPr>
        <p:spPr>
          <a:xfrm rot="0">
            <a:off x="14467718" y="1165282"/>
            <a:ext cx="2942183" cy="271145"/>
          </a:xfrm>
          <a:prstGeom prst="rect">
            <a:avLst/>
          </a:prstGeom>
        </p:spPr>
        <p:txBody>
          <a:bodyPr anchor="t" rtlCol="false" tIns="0" lIns="0" bIns="0" rIns="0">
            <a:spAutoFit/>
          </a:bodyPr>
          <a:lstStyle/>
          <a:p>
            <a:pPr algn="r">
              <a:lnSpc>
                <a:spcPts val="2380"/>
              </a:lnSpc>
              <a:spcBef>
                <a:spcPct val="0"/>
              </a:spcBef>
            </a:pPr>
            <a:r>
              <a:rPr lang="en-US" sz="1700" u="sng">
                <a:solidFill>
                  <a:srgbClr val="F4F4F4"/>
                </a:solidFill>
                <a:latin typeface="Muli Semi-Bold"/>
              </a:rPr>
              <a:t>Quay lại Trang Chương trình</a:t>
            </a:r>
          </a:p>
        </p:txBody>
      </p:sp>
      <p:grpSp>
        <p:nvGrpSpPr>
          <p:cNvPr name="Group 14" id="14"/>
          <p:cNvGrpSpPr/>
          <p:nvPr/>
        </p:nvGrpSpPr>
        <p:grpSpPr>
          <a:xfrm rot="0">
            <a:off x="12172822" y="2820451"/>
            <a:ext cx="6115178" cy="7218173"/>
            <a:chOff x="0" y="0"/>
            <a:chExt cx="953573" cy="1125570"/>
          </a:xfrm>
        </p:grpSpPr>
        <p:sp>
          <p:nvSpPr>
            <p:cNvPr name="Freeform 15" id="15"/>
            <p:cNvSpPr/>
            <p:nvPr/>
          </p:nvSpPr>
          <p:spPr>
            <a:xfrm flipH="false" flipV="false" rot="0">
              <a:off x="0" y="0"/>
              <a:ext cx="953573" cy="1125570"/>
            </a:xfrm>
            <a:custGeom>
              <a:avLst/>
              <a:gdLst/>
              <a:ahLst/>
              <a:cxnLst/>
              <a:rect r="r" b="b" t="t" l="l"/>
              <a:pathLst>
                <a:path h="1125570" w="953573">
                  <a:moveTo>
                    <a:pt x="0" y="0"/>
                  </a:moveTo>
                  <a:lnTo>
                    <a:pt x="953573" y="0"/>
                  </a:lnTo>
                  <a:lnTo>
                    <a:pt x="953573" y="1125570"/>
                  </a:lnTo>
                  <a:lnTo>
                    <a:pt x="0" y="1125570"/>
                  </a:lnTo>
                  <a:close/>
                </a:path>
              </a:pathLst>
            </a:custGeom>
            <a:solidFill>
              <a:srgbClr val="F4F4F4"/>
            </a:solidFill>
          </p:spPr>
        </p:sp>
        <p:sp>
          <p:nvSpPr>
            <p:cNvPr name="TextBox 16" id="16"/>
            <p:cNvSpPr txBox="true"/>
            <p:nvPr/>
          </p:nvSpPr>
          <p:spPr>
            <a:xfrm>
              <a:off x="0" y="-28575"/>
              <a:ext cx="953573" cy="1154145"/>
            </a:xfrm>
            <a:prstGeom prst="rect">
              <a:avLst/>
            </a:prstGeom>
          </p:spPr>
          <p:txBody>
            <a:bodyPr anchor="ctr" rtlCol="false" tIns="254000" lIns="254000" bIns="254000" rIns="254000"/>
            <a:lstStyle/>
            <a:p>
              <a:pPr algn="just">
                <a:lnSpc>
                  <a:spcPts val="4550"/>
                </a:lnSpc>
              </a:pPr>
              <a:r>
                <a:rPr lang="en-US" sz="3500">
                  <a:solidFill>
                    <a:srgbClr val="000000"/>
                  </a:solidFill>
                  <a:latin typeface="Muli Ultra-Bold"/>
                </a:rPr>
                <a:t>Định dạng đa phương tiện: </a:t>
              </a:r>
              <a:r>
                <a:rPr lang="en-US" sz="3500">
                  <a:solidFill>
                    <a:srgbClr val="000000"/>
                  </a:solidFill>
                  <a:latin typeface="Muli"/>
                </a:rPr>
                <a:t>Sự kết hợp giữa văn bản, hình ảnh, video, và đồ họa thông tin (infographics) sẽ trở nên phổ biến hơn. Các bài báo không chỉ còn là văn bản đơn thuần mà sẽ bao gồm cả video phân tích, podcast, và các dạng nội dung đa phương tiện khác.</a:t>
              </a:r>
            </a:p>
          </p:txBody>
        </p:sp>
      </p:grpSp>
    </p:spTree>
  </p:cSld>
  <p:clrMapOvr>
    <a:masterClrMapping/>
  </p:clrMapOvr>
</p:sld>
</file>

<file path=ppt/slides/slide2.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a:off x="634286" y="7523330"/>
            <a:ext cx="14900941" cy="0"/>
          </a:xfrm>
          <a:prstGeom prst="line">
            <a:avLst/>
          </a:prstGeom>
          <a:ln cap="rnd" w="19050">
            <a:solidFill>
              <a:srgbClr val="004651"/>
            </a:solidFill>
            <a:prstDash val="solid"/>
            <a:headEnd type="none" len="sm" w="sm"/>
            <a:tailEnd type="none" len="sm" w="sm"/>
          </a:ln>
        </p:spPr>
      </p:sp>
      <p:grpSp>
        <p:nvGrpSpPr>
          <p:cNvPr name="Group 3" id="3"/>
          <p:cNvGrpSpPr/>
          <p:nvPr/>
        </p:nvGrpSpPr>
        <p:grpSpPr>
          <a:xfrm rot="0">
            <a:off x="326490" y="1829379"/>
            <a:ext cx="4285453" cy="4432406"/>
            <a:chOff x="0" y="0"/>
            <a:chExt cx="5713938" cy="5909875"/>
          </a:xfrm>
        </p:grpSpPr>
        <p:sp>
          <p:nvSpPr>
            <p:cNvPr name="TextBox 4" id="4"/>
            <p:cNvSpPr txBox="true"/>
            <p:nvPr/>
          </p:nvSpPr>
          <p:spPr>
            <a:xfrm rot="0">
              <a:off x="0" y="9525"/>
              <a:ext cx="5713938" cy="714375"/>
            </a:xfrm>
            <a:prstGeom prst="rect">
              <a:avLst/>
            </a:prstGeom>
          </p:spPr>
          <p:txBody>
            <a:bodyPr anchor="t" rtlCol="false" tIns="0" lIns="0" bIns="0" rIns="0">
              <a:spAutoFit/>
            </a:bodyPr>
            <a:lstStyle/>
            <a:p>
              <a:pPr algn="l" marL="0" indent="0" lvl="0">
                <a:lnSpc>
                  <a:spcPts val="4320"/>
                </a:lnSpc>
                <a:spcBef>
                  <a:spcPct val="0"/>
                </a:spcBef>
              </a:pPr>
              <a:r>
                <a:rPr lang="en-US" sz="3600">
                  <a:solidFill>
                    <a:srgbClr val="00A181"/>
                  </a:solidFill>
                  <a:latin typeface="Muli Bold"/>
                </a:rPr>
                <a:t>Nguyễn Hữu Khánh</a:t>
              </a:r>
            </a:p>
          </p:txBody>
        </p:sp>
        <p:sp>
          <p:nvSpPr>
            <p:cNvPr name="TextBox 5" id="5"/>
            <p:cNvSpPr txBox="true"/>
            <p:nvPr/>
          </p:nvSpPr>
          <p:spPr>
            <a:xfrm rot="0">
              <a:off x="0" y="1074349"/>
              <a:ext cx="5713938" cy="4835526"/>
            </a:xfrm>
            <a:prstGeom prst="rect">
              <a:avLst/>
            </a:prstGeom>
          </p:spPr>
          <p:txBody>
            <a:bodyPr anchor="t" rtlCol="false" tIns="0" lIns="0" bIns="0" rIns="0">
              <a:spAutoFit/>
            </a:bodyPr>
            <a:lstStyle/>
            <a:p>
              <a:pPr algn="l" marL="647695" indent="-323848" lvl="1">
                <a:lnSpc>
                  <a:spcPts val="4199"/>
                </a:lnSpc>
                <a:buFont typeface="Arial"/>
                <a:buChar char="•"/>
              </a:pPr>
              <a:r>
                <a:rPr lang="en-US" sz="2999">
                  <a:solidFill>
                    <a:srgbClr val="000000"/>
                  </a:solidFill>
                  <a:latin typeface="Muli"/>
                </a:rPr>
                <a:t>Giới thiệu, liên hệ, tin tức, mũi tên lên xuống đầu và cuối trang( kỹ thuật mới), các trang con tin tức,lưu bài viết</a:t>
              </a:r>
            </a:p>
            <a:p>
              <a:pPr algn="l">
                <a:lnSpc>
                  <a:spcPts val="4199"/>
                </a:lnSpc>
              </a:pPr>
            </a:p>
          </p:txBody>
        </p:sp>
      </p:grpSp>
      <p:grpSp>
        <p:nvGrpSpPr>
          <p:cNvPr name="Group 6" id="6"/>
          <p:cNvGrpSpPr/>
          <p:nvPr/>
        </p:nvGrpSpPr>
        <p:grpSpPr>
          <a:xfrm rot="0">
            <a:off x="5060163" y="1761318"/>
            <a:ext cx="4380159" cy="3908754"/>
            <a:chOff x="0" y="0"/>
            <a:chExt cx="5840212" cy="5211673"/>
          </a:xfrm>
        </p:grpSpPr>
        <p:sp>
          <p:nvSpPr>
            <p:cNvPr name="TextBox 7" id="7"/>
            <p:cNvSpPr txBox="true"/>
            <p:nvPr/>
          </p:nvSpPr>
          <p:spPr>
            <a:xfrm rot="0">
              <a:off x="0" y="9525"/>
              <a:ext cx="5840212" cy="714375"/>
            </a:xfrm>
            <a:prstGeom prst="rect">
              <a:avLst/>
            </a:prstGeom>
          </p:spPr>
          <p:txBody>
            <a:bodyPr anchor="t" rtlCol="false" tIns="0" lIns="0" bIns="0" rIns="0">
              <a:spAutoFit/>
            </a:bodyPr>
            <a:lstStyle/>
            <a:p>
              <a:pPr algn="l" marL="0" indent="0" lvl="0">
                <a:lnSpc>
                  <a:spcPts val="4320"/>
                </a:lnSpc>
                <a:spcBef>
                  <a:spcPct val="0"/>
                </a:spcBef>
              </a:pPr>
              <a:r>
                <a:rPr lang="en-US" sz="3600">
                  <a:solidFill>
                    <a:srgbClr val="00A181"/>
                  </a:solidFill>
                  <a:latin typeface="Muli Bold"/>
                </a:rPr>
                <a:t>Nguyễn Văn Khanh</a:t>
              </a:r>
            </a:p>
          </p:txBody>
        </p:sp>
        <p:sp>
          <p:nvSpPr>
            <p:cNvPr name="TextBox 8" id="8"/>
            <p:cNvSpPr txBox="true"/>
            <p:nvPr/>
          </p:nvSpPr>
          <p:spPr>
            <a:xfrm rot="0">
              <a:off x="0" y="1074646"/>
              <a:ext cx="5840212" cy="4137026"/>
            </a:xfrm>
            <a:prstGeom prst="rect">
              <a:avLst/>
            </a:prstGeom>
          </p:spPr>
          <p:txBody>
            <a:bodyPr anchor="t" rtlCol="false" tIns="0" lIns="0" bIns="0" rIns="0">
              <a:spAutoFit/>
            </a:bodyPr>
            <a:lstStyle/>
            <a:p>
              <a:pPr algn="l" marL="647695" indent="-323848" lvl="1">
                <a:lnSpc>
                  <a:spcPts val="4199"/>
                </a:lnSpc>
                <a:buFont typeface="Arial"/>
                <a:buChar char="•"/>
              </a:pPr>
              <a:r>
                <a:rPr lang="en-US" sz="2999">
                  <a:solidFill>
                    <a:srgbClr val="000000"/>
                  </a:solidFill>
                  <a:latin typeface="Muli"/>
                </a:rPr>
                <a:t>Trang User, trang admin, khung tìm kiếm, đăng nhập đăng ký, thanh cuộn ngang( kỹ thuật mới), reponsive</a:t>
              </a:r>
            </a:p>
          </p:txBody>
        </p:sp>
      </p:grpSp>
      <p:grpSp>
        <p:nvGrpSpPr>
          <p:cNvPr name="Group 9" id="9"/>
          <p:cNvGrpSpPr/>
          <p:nvPr/>
        </p:nvGrpSpPr>
        <p:grpSpPr>
          <a:xfrm rot="0">
            <a:off x="9983247" y="1829379"/>
            <a:ext cx="5464655" cy="3908754"/>
            <a:chOff x="0" y="0"/>
            <a:chExt cx="7286206" cy="5211673"/>
          </a:xfrm>
        </p:grpSpPr>
        <p:sp>
          <p:nvSpPr>
            <p:cNvPr name="TextBox 10" id="10"/>
            <p:cNvSpPr txBox="true"/>
            <p:nvPr/>
          </p:nvSpPr>
          <p:spPr>
            <a:xfrm rot="0">
              <a:off x="0" y="9525"/>
              <a:ext cx="7286206" cy="714375"/>
            </a:xfrm>
            <a:prstGeom prst="rect">
              <a:avLst/>
            </a:prstGeom>
          </p:spPr>
          <p:txBody>
            <a:bodyPr anchor="t" rtlCol="false" tIns="0" lIns="0" bIns="0" rIns="0">
              <a:spAutoFit/>
            </a:bodyPr>
            <a:lstStyle/>
            <a:p>
              <a:pPr algn="l" marL="0" indent="0" lvl="0">
                <a:lnSpc>
                  <a:spcPts val="4320"/>
                </a:lnSpc>
                <a:spcBef>
                  <a:spcPct val="0"/>
                </a:spcBef>
              </a:pPr>
              <a:r>
                <a:rPr lang="en-US" sz="3600">
                  <a:solidFill>
                    <a:srgbClr val="00A181"/>
                  </a:solidFill>
                  <a:latin typeface="Muli Bold"/>
                </a:rPr>
                <a:t>Nguyễn Huy Bảo</a:t>
              </a:r>
            </a:p>
          </p:txBody>
        </p:sp>
        <p:sp>
          <p:nvSpPr>
            <p:cNvPr name="TextBox 11" id="11"/>
            <p:cNvSpPr txBox="true"/>
            <p:nvPr/>
          </p:nvSpPr>
          <p:spPr>
            <a:xfrm rot="0">
              <a:off x="0" y="1074646"/>
              <a:ext cx="7286206" cy="4137026"/>
            </a:xfrm>
            <a:prstGeom prst="rect">
              <a:avLst/>
            </a:prstGeom>
          </p:spPr>
          <p:txBody>
            <a:bodyPr anchor="t" rtlCol="false" tIns="0" lIns="0" bIns="0" rIns="0">
              <a:spAutoFit/>
            </a:bodyPr>
            <a:lstStyle/>
            <a:p>
              <a:pPr algn="l" marL="647695" indent="-323848" lvl="1">
                <a:lnSpc>
                  <a:spcPts val="4199"/>
                </a:lnSpc>
                <a:buFont typeface="Arial"/>
                <a:buChar char="•"/>
              </a:pPr>
              <a:r>
                <a:rPr lang="en-US" sz="2999">
                  <a:solidFill>
                    <a:srgbClr val="000000"/>
                  </a:solidFill>
                  <a:latin typeface="Muli"/>
                </a:rPr>
                <a:t>Logo, icon, quảng cáo, thông tin xem thêm, trang cài đặt giao diện admin, mục đánh giá các bài viết, quảng cáo đầu tiên(kỹ thuật mới)</a:t>
              </a:r>
            </a:p>
          </p:txBody>
        </p:sp>
      </p:grpSp>
      <p:sp>
        <p:nvSpPr>
          <p:cNvPr name="TextBox 12" id="12"/>
          <p:cNvSpPr txBox="true"/>
          <p:nvPr/>
        </p:nvSpPr>
        <p:spPr>
          <a:xfrm rot="0">
            <a:off x="3112153" y="303830"/>
            <a:ext cx="9475339" cy="1276350"/>
          </a:xfrm>
          <a:prstGeom prst="rect">
            <a:avLst/>
          </a:prstGeom>
        </p:spPr>
        <p:txBody>
          <a:bodyPr anchor="t" rtlCol="false" tIns="0" lIns="0" bIns="0" rIns="0">
            <a:spAutoFit/>
          </a:bodyPr>
          <a:lstStyle/>
          <a:p>
            <a:pPr algn="l">
              <a:lnSpc>
                <a:spcPts val="10199"/>
              </a:lnSpc>
              <a:spcBef>
                <a:spcPct val="0"/>
              </a:spcBef>
            </a:pPr>
            <a:r>
              <a:rPr lang="en-US" sz="8499" spc="-84">
                <a:solidFill>
                  <a:srgbClr val="000000"/>
                </a:solidFill>
                <a:latin typeface="Muli Bold"/>
              </a:rPr>
              <a:t>Thành viên nhóm</a:t>
            </a:r>
          </a:p>
        </p:txBody>
      </p:sp>
      <p:sp>
        <p:nvSpPr>
          <p:cNvPr name="TextBox 13" id="13"/>
          <p:cNvSpPr txBox="true"/>
          <p:nvPr/>
        </p:nvSpPr>
        <p:spPr>
          <a:xfrm rot="0">
            <a:off x="1028700" y="8987156"/>
            <a:ext cx="5231327" cy="271144"/>
          </a:xfrm>
          <a:prstGeom prst="rect">
            <a:avLst/>
          </a:prstGeom>
        </p:spPr>
        <p:txBody>
          <a:bodyPr anchor="t" rtlCol="false" tIns="0" lIns="0" bIns="0" rIns="0">
            <a:spAutoFit/>
          </a:bodyPr>
          <a:lstStyle/>
          <a:p>
            <a:pPr algn="l">
              <a:lnSpc>
                <a:spcPts val="2380"/>
              </a:lnSpc>
              <a:spcBef>
                <a:spcPct val="0"/>
              </a:spcBef>
            </a:pPr>
            <a:r>
              <a:rPr lang="en-US" sz="1700" u="sng">
                <a:solidFill>
                  <a:srgbClr val="000000"/>
                </a:solidFill>
                <a:latin typeface="Muli Semi-Bold"/>
              </a:rPr>
              <a:t>Quay lại Trang Chương trình</a:t>
            </a:r>
          </a:p>
        </p:txBody>
      </p:sp>
      <p:grpSp>
        <p:nvGrpSpPr>
          <p:cNvPr name="Group 14" id="14"/>
          <p:cNvGrpSpPr/>
          <p:nvPr/>
        </p:nvGrpSpPr>
        <p:grpSpPr>
          <a:xfrm rot="0">
            <a:off x="2374511" y="7358701"/>
            <a:ext cx="380203" cy="329258"/>
            <a:chOff x="0" y="0"/>
            <a:chExt cx="3619627" cy="3134614"/>
          </a:xfrm>
        </p:grpSpPr>
        <p:sp>
          <p:nvSpPr>
            <p:cNvPr name="Freeform 15" id="1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6" id="16"/>
          <p:cNvGrpSpPr/>
          <p:nvPr/>
        </p:nvGrpSpPr>
        <p:grpSpPr>
          <a:xfrm rot="0">
            <a:off x="7250242" y="7358701"/>
            <a:ext cx="380203" cy="329258"/>
            <a:chOff x="0" y="0"/>
            <a:chExt cx="3619627" cy="3134614"/>
          </a:xfrm>
        </p:grpSpPr>
        <p:sp>
          <p:nvSpPr>
            <p:cNvPr name="Freeform 17" id="1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8" id="18"/>
          <p:cNvGrpSpPr/>
          <p:nvPr/>
        </p:nvGrpSpPr>
        <p:grpSpPr>
          <a:xfrm rot="0">
            <a:off x="12397390" y="7358701"/>
            <a:ext cx="380203" cy="329258"/>
            <a:chOff x="0" y="0"/>
            <a:chExt cx="3619627" cy="3134614"/>
          </a:xfrm>
        </p:grpSpPr>
        <p:sp>
          <p:nvSpPr>
            <p:cNvPr name="Freeform 19" id="19"/>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20" id="20"/>
          <p:cNvGrpSpPr/>
          <p:nvPr/>
        </p:nvGrpSpPr>
        <p:grpSpPr>
          <a:xfrm rot="0">
            <a:off x="16799111" y="2687862"/>
            <a:ext cx="2977778" cy="2578770"/>
            <a:chOff x="0" y="0"/>
            <a:chExt cx="3619627" cy="3134614"/>
          </a:xfrm>
        </p:grpSpPr>
        <p:sp>
          <p:nvSpPr>
            <p:cNvPr name="Freeform 21" id="21"/>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22" id="22"/>
          <p:cNvGrpSpPr/>
          <p:nvPr/>
        </p:nvGrpSpPr>
        <p:grpSpPr>
          <a:xfrm rot="0">
            <a:off x="14084477" y="-239086"/>
            <a:ext cx="4201515" cy="3638531"/>
            <a:chOff x="0" y="0"/>
            <a:chExt cx="3619627" cy="3134614"/>
          </a:xfrm>
        </p:grpSpPr>
        <p:sp>
          <p:nvSpPr>
            <p:cNvPr name="Freeform 23" id="2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24" id="24"/>
          <p:cNvGrpSpPr/>
          <p:nvPr/>
        </p:nvGrpSpPr>
        <p:grpSpPr>
          <a:xfrm rot="0">
            <a:off x="13243939" y="-780142"/>
            <a:ext cx="2481390" cy="2148895"/>
            <a:chOff x="0" y="0"/>
            <a:chExt cx="3619627" cy="3134614"/>
          </a:xfrm>
        </p:grpSpPr>
        <p:sp>
          <p:nvSpPr>
            <p:cNvPr name="Freeform 25" id="2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26" id="26"/>
          <p:cNvSpPr txBox="true"/>
          <p:nvPr/>
        </p:nvSpPr>
        <p:spPr>
          <a:xfrm rot="0">
            <a:off x="5060163" y="5939708"/>
            <a:ext cx="4380159" cy="1019176"/>
          </a:xfrm>
          <a:prstGeom prst="rect">
            <a:avLst/>
          </a:prstGeom>
        </p:spPr>
        <p:txBody>
          <a:bodyPr anchor="t" rtlCol="false" tIns="0" lIns="0" bIns="0" rIns="0">
            <a:spAutoFit/>
          </a:bodyPr>
          <a:lstStyle/>
          <a:p>
            <a:pPr algn="l" marL="647695" indent="-323848" lvl="1">
              <a:lnSpc>
                <a:spcPts val="4199"/>
              </a:lnSpc>
              <a:buFont typeface="Arial"/>
              <a:buChar char="•"/>
            </a:pPr>
            <a:r>
              <a:rPr lang="en-US" sz="2999">
                <a:solidFill>
                  <a:srgbClr val="000000"/>
                </a:solidFill>
                <a:latin typeface="Muli"/>
              </a:rPr>
              <a:t>Mức độ hoàn thành: 100%</a:t>
            </a:r>
          </a:p>
        </p:txBody>
      </p:sp>
      <p:sp>
        <p:nvSpPr>
          <p:cNvPr name="TextBox 27" id="27"/>
          <p:cNvSpPr txBox="true"/>
          <p:nvPr/>
        </p:nvSpPr>
        <p:spPr>
          <a:xfrm rot="0">
            <a:off x="231785" y="5939708"/>
            <a:ext cx="4380159" cy="1019176"/>
          </a:xfrm>
          <a:prstGeom prst="rect">
            <a:avLst/>
          </a:prstGeom>
        </p:spPr>
        <p:txBody>
          <a:bodyPr anchor="t" rtlCol="false" tIns="0" lIns="0" bIns="0" rIns="0">
            <a:spAutoFit/>
          </a:bodyPr>
          <a:lstStyle/>
          <a:p>
            <a:pPr algn="l" marL="647695" indent="-323848" lvl="1">
              <a:lnSpc>
                <a:spcPts val="4199"/>
              </a:lnSpc>
              <a:buFont typeface="Arial"/>
              <a:buChar char="•"/>
            </a:pPr>
            <a:r>
              <a:rPr lang="en-US" sz="2999">
                <a:solidFill>
                  <a:srgbClr val="000000"/>
                </a:solidFill>
                <a:latin typeface="Muli"/>
              </a:rPr>
              <a:t>Mức độ hoàn thành: 100%</a:t>
            </a:r>
          </a:p>
        </p:txBody>
      </p:sp>
      <p:sp>
        <p:nvSpPr>
          <p:cNvPr name="TextBox 28" id="28"/>
          <p:cNvSpPr txBox="true"/>
          <p:nvPr/>
        </p:nvSpPr>
        <p:spPr>
          <a:xfrm rot="0">
            <a:off x="10104475" y="5939708"/>
            <a:ext cx="4380159" cy="1019176"/>
          </a:xfrm>
          <a:prstGeom prst="rect">
            <a:avLst/>
          </a:prstGeom>
        </p:spPr>
        <p:txBody>
          <a:bodyPr anchor="t" rtlCol="false" tIns="0" lIns="0" bIns="0" rIns="0">
            <a:spAutoFit/>
          </a:bodyPr>
          <a:lstStyle/>
          <a:p>
            <a:pPr algn="l" marL="647695" indent="-323848" lvl="1">
              <a:lnSpc>
                <a:spcPts val="4199"/>
              </a:lnSpc>
              <a:buFont typeface="Arial"/>
              <a:buChar char="•"/>
            </a:pPr>
            <a:r>
              <a:rPr lang="en-US" sz="2999">
                <a:solidFill>
                  <a:srgbClr val="000000"/>
                </a:solidFill>
                <a:latin typeface="Muli"/>
              </a:rPr>
              <a:t>Mức độ hoàn thành: 100%</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14151770" y="4201140"/>
            <a:ext cx="7027514" cy="6085860"/>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11438717" y="522048"/>
            <a:ext cx="4961246" cy="42964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6" id="6"/>
          <p:cNvGrpSpPr/>
          <p:nvPr/>
        </p:nvGrpSpPr>
        <p:grpSpPr>
          <a:xfrm rot="0">
            <a:off x="10345997" y="2120110"/>
            <a:ext cx="7611546" cy="6591255"/>
            <a:chOff x="0" y="0"/>
            <a:chExt cx="4282440" cy="3708400"/>
          </a:xfrm>
        </p:grpSpPr>
        <p:sp>
          <p:nvSpPr>
            <p:cNvPr name="Freeform 7" id="7"/>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14946" t="0" r="-14946" b="0"/>
              </a:stretch>
            </a:blipFill>
          </p:spPr>
        </p:sp>
      </p:grpSp>
      <p:grpSp>
        <p:nvGrpSpPr>
          <p:cNvPr name="Group 8" id="8"/>
          <p:cNvGrpSpPr/>
          <p:nvPr/>
        </p:nvGrpSpPr>
        <p:grpSpPr>
          <a:xfrm rot="0">
            <a:off x="513285" y="2010321"/>
            <a:ext cx="10925432" cy="4024124"/>
            <a:chOff x="0" y="0"/>
            <a:chExt cx="14567243" cy="5365499"/>
          </a:xfrm>
        </p:grpSpPr>
        <p:sp>
          <p:nvSpPr>
            <p:cNvPr name="TextBox 9" id="9"/>
            <p:cNvSpPr txBox="true"/>
            <p:nvPr/>
          </p:nvSpPr>
          <p:spPr>
            <a:xfrm rot="0">
              <a:off x="0" y="0"/>
              <a:ext cx="14567243" cy="2051318"/>
            </a:xfrm>
            <a:prstGeom prst="rect">
              <a:avLst/>
            </a:prstGeom>
          </p:spPr>
          <p:txBody>
            <a:bodyPr anchor="t" rtlCol="false" tIns="0" lIns="0" bIns="0" rIns="0">
              <a:spAutoFit/>
            </a:bodyPr>
            <a:lstStyle/>
            <a:p>
              <a:pPr algn="l">
                <a:lnSpc>
                  <a:spcPts val="12203"/>
                </a:lnSpc>
                <a:spcBef>
                  <a:spcPct val="0"/>
                </a:spcBef>
              </a:pPr>
              <a:r>
                <a:rPr lang="en-US" sz="10169" spc="-111">
                  <a:solidFill>
                    <a:srgbClr val="F4F4F4"/>
                  </a:solidFill>
                  <a:latin typeface="Muli Bold"/>
                </a:rPr>
                <a:t>Các Tool sử dụng</a:t>
              </a:r>
            </a:p>
          </p:txBody>
        </p:sp>
        <p:sp>
          <p:nvSpPr>
            <p:cNvPr name="TextBox 10" id="10"/>
            <p:cNvSpPr txBox="true"/>
            <p:nvPr/>
          </p:nvSpPr>
          <p:spPr>
            <a:xfrm rot="0">
              <a:off x="0" y="2321008"/>
              <a:ext cx="13050403" cy="3044491"/>
            </a:xfrm>
            <a:prstGeom prst="rect">
              <a:avLst/>
            </a:prstGeom>
          </p:spPr>
          <p:txBody>
            <a:bodyPr anchor="t" rtlCol="false" tIns="0" lIns="0" bIns="0" rIns="0">
              <a:spAutoFit/>
            </a:bodyPr>
            <a:lstStyle/>
            <a:p>
              <a:pPr algn="l" marL="710553" indent="-355276" lvl="1">
                <a:lnSpc>
                  <a:spcPts val="4607"/>
                </a:lnSpc>
                <a:buFont typeface="Arial"/>
                <a:buChar char="•"/>
              </a:pPr>
              <a:r>
                <a:rPr lang="en-US" sz="3291">
                  <a:solidFill>
                    <a:srgbClr val="F4F4F4"/>
                  </a:solidFill>
                  <a:latin typeface="Muli"/>
                </a:rPr>
                <a:t>HTML</a:t>
              </a:r>
            </a:p>
            <a:p>
              <a:pPr algn="l" marL="710553" indent="-355276" lvl="1">
                <a:lnSpc>
                  <a:spcPts val="4607"/>
                </a:lnSpc>
                <a:buFont typeface="Arial"/>
                <a:buChar char="•"/>
              </a:pPr>
              <a:r>
                <a:rPr lang="en-US" sz="3291">
                  <a:solidFill>
                    <a:srgbClr val="F4F4F4"/>
                  </a:solidFill>
                  <a:latin typeface="Muli"/>
                </a:rPr>
                <a:t>CSS</a:t>
              </a:r>
            </a:p>
            <a:p>
              <a:pPr algn="l" marL="710553" indent="-355276" lvl="1">
                <a:lnSpc>
                  <a:spcPts val="4607"/>
                </a:lnSpc>
                <a:buFont typeface="Arial"/>
                <a:buChar char="•"/>
              </a:pPr>
              <a:r>
                <a:rPr lang="en-US" sz="3291">
                  <a:solidFill>
                    <a:srgbClr val="F4F4F4"/>
                  </a:solidFill>
                  <a:latin typeface="Muli"/>
                </a:rPr>
                <a:t>BOOSTRAP</a:t>
              </a:r>
            </a:p>
            <a:p>
              <a:pPr algn="l" marL="710553" indent="-355276" lvl="1">
                <a:lnSpc>
                  <a:spcPts val="4607"/>
                </a:lnSpc>
                <a:buFont typeface="Arial"/>
                <a:buChar char="•"/>
              </a:pPr>
              <a:r>
                <a:rPr lang="en-US" sz="3291">
                  <a:solidFill>
                    <a:srgbClr val="F4F4F4"/>
                  </a:solidFill>
                  <a:latin typeface="Muli"/>
                </a:rPr>
                <a:t>JAVA SCRIPT</a:t>
              </a:r>
            </a:p>
          </p:txBody>
        </p:sp>
      </p:grpSp>
      <p:sp>
        <p:nvSpPr>
          <p:cNvPr name="TextBox 11" id="11"/>
          <p:cNvSpPr txBox="true"/>
          <p:nvPr/>
        </p:nvSpPr>
        <p:spPr>
          <a:xfrm rot="0">
            <a:off x="1028700" y="8928175"/>
            <a:ext cx="5231327" cy="281208"/>
          </a:xfrm>
          <a:prstGeom prst="rect">
            <a:avLst/>
          </a:prstGeom>
        </p:spPr>
        <p:txBody>
          <a:bodyPr anchor="t" rtlCol="false" tIns="0" lIns="0" bIns="0" rIns="0">
            <a:spAutoFit/>
          </a:bodyPr>
          <a:lstStyle/>
          <a:p>
            <a:pPr algn="l">
              <a:lnSpc>
                <a:spcPts val="2350"/>
              </a:lnSpc>
              <a:spcBef>
                <a:spcPct val="0"/>
              </a:spcBef>
            </a:pPr>
            <a:r>
              <a:rPr lang="en-US" sz="1678" u="sng">
                <a:solidFill>
                  <a:srgbClr val="F4F4F4"/>
                </a:solidFill>
                <a:latin typeface="Muli"/>
              </a:rPr>
              <a:t>Quay lại Trang Chương trình</a:t>
            </a:r>
          </a:p>
        </p:txBody>
      </p:sp>
      <p:sp>
        <p:nvSpPr>
          <p:cNvPr name="Freeform 12" id="12"/>
          <p:cNvSpPr/>
          <p:nvPr/>
        </p:nvSpPr>
        <p:spPr>
          <a:xfrm flipH="false" flipV="false" rot="0">
            <a:off x="1028700" y="1028700"/>
            <a:ext cx="678758" cy="586200"/>
          </a:xfrm>
          <a:custGeom>
            <a:avLst/>
            <a:gdLst/>
            <a:ahLst/>
            <a:cxnLst/>
            <a:rect r="r" b="b" t="t" l="l"/>
            <a:pathLst>
              <a:path h="586200" w="678758">
                <a:moveTo>
                  <a:pt x="0" y="0"/>
                </a:moveTo>
                <a:lnTo>
                  <a:pt x="678758" y="0"/>
                </a:lnTo>
                <a:lnTo>
                  <a:pt x="678758" y="586200"/>
                </a:lnTo>
                <a:lnTo>
                  <a:pt x="0" y="5862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0">
            <a:off x="7608287" y="2113726"/>
            <a:ext cx="9525" cy="749837"/>
          </a:xfrm>
          <a:prstGeom prst="rect">
            <a:avLst/>
          </a:prstGeom>
          <a:solidFill>
            <a:srgbClr val="000000"/>
          </a:solidFill>
        </p:spPr>
      </p:sp>
      <p:sp>
        <p:nvSpPr>
          <p:cNvPr name="AutoShape 3" id="3"/>
          <p:cNvSpPr/>
          <p:nvPr/>
        </p:nvSpPr>
        <p:spPr>
          <a:xfrm rot="0">
            <a:off x="6196114" y="2863563"/>
            <a:ext cx="3355889" cy="9580"/>
          </a:xfrm>
          <a:prstGeom prst="rect">
            <a:avLst/>
          </a:prstGeom>
          <a:solidFill>
            <a:srgbClr val="000000"/>
          </a:solidFill>
          <a:ln w="419100" cap="sq">
            <a:solidFill>
              <a:srgbClr val="000000"/>
            </a:solidFill>
            <a:prstDash val="solid"/>
            <a:miter/>
          </a:ln>
        </p:spPr>
      </p:sp>
      <p:grpSp>
        <p:nvGrpSpPr>
          <p:cNvPr name="Group 4" id="4"/>
          <p:cNvGrpSpPr/>
          <p:nvPr/>
        </p:nvGrpSpPr>
        <p:grpSpPr>
          <a:xfrm rot="0">
            <a:off x="6533353" y="1092661"/>
            <a:ext cx="2144147" cy="1021064"/>
            <a:chOff x="0" y="0"/>
            <a:chExt cx="371119" cy="176731"/>
          </a:xfrm>
        </p:grpSpPr>
        <p:sp>
          <p:nvSpPr>
            <p:cNvPr name="Freeform 5" id="5"/>
            <p:cNvSpPr/>
            <p:nvPr/>
          </p:nvSpPr>
          <p:spPr>
            <a:xfrm flipH="false" flipV="false" rot="0">
              <a:off x="0" y="0"/>
              <a:ext cx="371119" cy="176731"/>
            </a:xfrm>
            <a:custGeom>
              <a:avLst/>
              <a:gdLst/>
              <a:ahLst/>
              <a:cxnLst/>
              <a:rect r="r" b="b" t="t" l="l"/>
              <a:pathLst>
                <a:path h="176731" w="371119">
                  <a:moveTo>
                    <a:pt x="0" y="0"/>
                  </a:moveTo>
                  <a:lnTo>
                    <a:pt x="371119" y="0"/>
                  </a:lnTo>
                  <a:lnTo>
                    <a:pt x="371119" y="176731"/>
                  </a:lnTo>
                  <a:lnTo>
                    <a:pt x="0" y="176731"/>
                  </a:lnTo>
                  <a:close/>
                </a:path>
              </a:pathLst>
            </a:custGeom>
            <a:solidFill>
              <a:srgbClr val="00A181"/>
            </a:solidFill>
          </p:spPr>
        </p:sp>
        <p:sp>
          <p:nvSpPr>
            <p:cNvPr name="TextBox 6" id="6"/>
            <p:cNvSpPr txBox="true"/>
            <p:nvPr/>
          </p:nvSpPr>
          <p:spPr>
            <a:xfrm>
              <a:off x="0" y="-19050"/>
              <a:ext cx="371119" cy="195781"/>
            </a:xfrm>
            <a:prstGeom prst="rect">
              <a:avLst/>
            </a:prstGeom>
          </p:spPr>
          <p:txBody>
            <a:bodyPr anchor="ctr" rtlCol="false" tIns="254000" lIns="254000" bIns="254000" rIns="254000"/>
            <a:lstStyle/>
            <a:p>
              <a:pPr algn="ctr">
                <a:lnSpc>
                  <a:spcPts val="2859"/>
                </a:lnSpc>
              </a:pPr>
              <a:r>
                <a:rPr lang="en-US" sz="2199" spc="109">
                  <a:solidFill>
                    <a:srgbClr val="F4F4F4"/>
                  </a:solidFill>
                  <a:latin typeface="Muli Bold"/>
                </a:rPr>
                <a:t>Trang chủ</a:t>
              </a:r>
            </a:p>
          </p:txBody>
        </p:sp>
      </p:grpSp>
      <p:grpSp>
        <p:nvGrpSpPr>
          <p:cNvPr name="Group 7" id="7"/>
          <p:cNvGrpSpPr/>
          <p:nvPr/>
        </p:nvGrpSpPr>
        <p:grpSpPr>
          <a:xfrm rot="0">
            <a:off x="5124040" y="3418011"/>
            <a:ext cx="2144147" cy="1021064"/>
            <a:chOff x="0" y="0"/>
            <a:chExt cx="371119" cy="176731"/>
          </a:xfrm>
        </p:grpSpPr>
        <p:sp>
          <p:nvSpPr>
            <p:cNvPr name="Freeform 8" id="8"/>
            <p:cNvSpPr/>
            <p:nvPr/>
          </p:nvSpPr>
          <p:spPr>
            <a:xfrm flipH="false" flipV="false" rot="0">
              <a:off x="0" y="0"/>
              <a:ext cx="371119" cy="176731"/>
            </a:xfrm>
            <a:custGeom>
              <a:avLst/>
              <a:gdLst/>
              <a:ahLst/>
              <a:cxnLst/>
              <a:rect r="r" b="b" t="t" l="l"/>
              <a:pathLst>
                <a:path h="176731" w="371119">
                  <a:moveTo>
                    <a:pt x="0" y="0"/>
                  </a:moveTo>
                  <a:lnTo>
                    <a:pt x="371119" y="0"/>
                  </a:lnTo>
                  <a:lnTo>
                    <a:pt x="371119" y="176731"/>
                  </a:lnTo>
                  <a:lnTo>
                    <a:pt x="0" y="176731"/>
                  </a:lnTo>
                  <a:close/>
                </a:path>
              </a:pathLst>
            </a:custGeom>
            <a:solidFill>
              <a:srgbClr val="A4E473"/>
            </a:solidFill>
          </p:spPr>
        </p:sp>
        <p:sp>
          <p:nvSpPr>
            <p:cNvPr name="TextBox 9" id="9"/>
            <p:cNvSpPr txBox="true"/>
            <p:nvPr/>
          </p:nvSpPr>
          <p:spPr>
            <a:xfrm>
              <a:off x="0" y="-19050"/>
              <a:ext cx="371119" cy="195781"/>
            </a:xfrm>
            <a:prstGeom prst="rect">
              <a:avLst/>
            </a:prstGeom>
          </p:spPr>
          <p:txBody>
            <a:bodyPr anchor="ctr" rtlCol="false" tIns="254000" lIns="254000" bIns="254000" rIns="254000"/>
            <a:lstStyle/>
            <a:p>
              <a:pPr algn="ctr">
                <a:lnSpc>
                  <a:spcPts val="2859"/>
                </a:lnSpc>
              </a:pPr>
              <a:r>
                <a:rPr lang="en-US" sz="2199" spc="109">
                  <a:solidFill>
                    <a:srgbClr val="000000"/>
                  </a:solidFill>
                  <a:latin typeface="Muli"/>
                </a:rPr>
                <a:t>Đăng ký</a:t>
              </a:r>
            </a:p>
          </p:txBody>
        </p:sp>
      </p:grpSp>
      <p:grpSp>
        <p:nvGrpSpPr>
          <p:cNvPr name="Group 10" id="10"/>
          <p:cNvGrpSpPr/>
          <p:nvPr/>
        </p:nvGrpSpPr>
        <p:grpSpPr>
          <a:xfrm rot="0">
            <a:off x="8462805" y="3418011"/>
            <a:ext cx="2144147" cy="1021064"/>
            <a:chOff x="0" y="0"/>
            <a:chExt cx="371119" cy="176731"/>
          </a:xfrm>
        </p:grpSpPr>
        <p:sp>
          <p:nvSpPr>
            <p:cNvPr name="Freeform 11" id="11"/>
            <p:cNvSpPr/>
            <p:nvPr/>
          </p:nvSpPr>
          <p:spPr>
            <a:xfrm flipH="false" flipV="false" rot="0">
              <a:off x="0" y="0"/>
              <a:ext cx="371119" cy="176731"/>
            </a:xfrm>
            <a:custGeom>
              <a:avLst/>
              <a:gdLst/>
              <a:ahLst/>
              <a:cxnLst/>
              <a:rect r="r" b="b" t="t" l="l"/>
              <a:pathLst>
                <a:path h="176731" w="371119">
                  <a:moveTo>
                    <a:pt x="0" y="0"/>
                  </a:moveTo>
                  <a:lnTo>
                    <a:pt x="371119" y="0"/>
                  </a:lnTo>
                  <a:lnTo>
                    <a:pt x="371119" y="176731"/>
                  </a:lnTo>
                  <a:lnTo>
                    <a:pt x="0" y="176731"/>
                  </a:lnTo>
                  <a:close/>
                </a:path>
              </a:pathLst>
            </a:custGeom>
            <a:solidFill>
              <a:srgbClr val="A4E473"/>
            </a:solidFill>
          </p:spPr>
        </p:sp>
        <p:sp>
          <p:nvSpPr>
            <p:cNvPr name="TextBox 12" id="12"/>
            <p:cNvSpPr txBox="true"/>
            <p:nvPr/>
          </p:nvSpPr>
          <p:spPr>
            <a:xfrm>
              <a:off x="0" y="-19050"/>
              <a:ext cx="371119" cy="195781"/>
            </a:xfrm>
            <a:prstGeom prst="rect">
              <a:avLst/>
            </a:prstGeom>
          </p:spPr>
          <p:txBody>
            <a:bodyPr anchor="ctr" rtlCol="false" tIns="254000" lIns="254000" bIns="254000" rIns="254000"/>
            <a:lstStyle/>
            <a:p>
              <a:pPr algn="ctr">
                <a:lnSpc>
                  <a:spcPts val="2859"/>
                </a:lnSpc>
              </a:pPr>
              <a:r>
                <a:rPr lang="en-US" sz="2199" spc="109">
                  <a:solidFill>
                    <a:srgbClr val="000000"/>
                  </a:solidFill>
                  <a:latin typeface="Muli"/>
                </a:rPr>
                <a:t>Đăng nhập</a:t>
              </a:r>
            </a:p>
          </p:txBody>
        </p:sp>
      </p:grpSp>
      <p:grpSp>
        <p:nvGrpSpPr>
          <p:cNvPr name="Group 13" id="13"/>
          <p:cNvGrpSpPr/>
          <p:nvPr/>
        </p:nvGrpSpPr>
        <p:grpSpPr>
          <a:xfrm rot="0">
            <a:off x="5272698" y="5453065"/>
            <a:ext cx="2144147" cy="1183131"/>
            <a:chOff x="0" y="0"/>
            <a:chExt cx="371119" cy="204782"/>
          </a:xfrm>
        </p:grpSpPr>
        <p:sp>
          <p:nvSpPr>
            <p:cNvPr name="Freeform 14" id="14"/>
            <p:cNvSpPr/>
            <p:nvPr/>
          </p:nvSpPr>
          <p:spPr>
            <a:xfrm flipH="false" flipV="false" rot="0">
              <a:off x="0" y="0"/>
              <a:ext cx="371119" cy="204782"/>
            </a:xfrm>
            <a:custGeom>
              <a:avLst/>
              <a:gdLst/>
              <a:ahLst/>
              <a:cxnLst/>
              <a:rect r="r" b="b" t="t" l="l"/>
              <a:pathLst>
                <a:path h="204782" w="371119">
                  <a:moveTo>
                    <a:pt x="0" y="0"/>
                  </a:moveTo>
                  <a:lnTo>
                    <a:pt x="371119" y="0"/>
                  </a:lnTo>
                  <a:lnTo>
                    <a:pt x="371119" y="204782"/>
                  </a:lnTo>
                  <a:lnTo>
                    <a:pt x="0" y="204782"/>
                  </a:lnTo>
                  <a:close/>
                </a:path>
              </a:pathLst>
            </a:custGeom>
            <a:solidFill>
              <a:srgbClr val="00A181"/>
            </a:solidFill>
          </p:spPr>
        </p:sp>
        <p:sp>
          <p:nvSpPr>
            <p:cNvPr name="TextBox 15" id="15"/>
            <p:cNvSpPr txBox="true"/>
            <p:nvPr/>
          </p:nvSpPr>
          <p:spPr>
            <a:xfrm>
              <a:off x="0" y="-19050"/>
              <a:ext cx="371119" cy="223832"/>
            </a:xfrm>
            <a:prstGeom prst="rect">
              <a:avLst/>
            </a:prstGeom>
          </p:spPr>
          <p:txBody>
            <a:bodyPr anchor="ctr" rtlCol="false" tIns="254000" lIns="254000" bIns="254000" rIns="254000"/>
            <a:lstStyle/>
            <a:p>
              <a:pPr algn="ctr">
                <a:lnSpc>
                  <a:spcPts val="2859"/>
                </a:lnSpc>
              </a:pPr>
              <a:r>
                <a:rPr lang="en-US" sz="2199" spc="109">
                  <a:solidFill>
                    <a:srgbClr val="F4F4F4"/>
                  </a:solidFill>
                  <a:latin typeface="Muli Bold"/>
                </a:rPr>
                <a:t>Video quảng cáo</a:t>
              </a:r>
            </a:p>
          </p:txBody>
        </p:sp>
      </p:grpSp>
      <p:grpSp>
        <p:nvGrpSpPr>
          <p:cNvPr name="Group 16" id="16"/>
          <p:cNvGrpSpPr/>
          <p:nvPr/>
        </p:nvGrpSpPr>
        <p:grpSpPr>
          <a:xfrm rot="0">
            <a:off x="651688" y="8605221"/>
            <a:ext cx="2144147" cy="1183131"/>
            <a:chOff x="0" y="0"/>
            <a:chExt cx="371119" cy="204782"/>
          </a:xfrm>
        </p:grpSpPr>
        <p:sp>
          <p:nvSpPr>
            <p:cNvPr name="Freeform 17" id="17"/>
            <p:cNvSpPr/>
            <p:nvPr/>
          </p:nvSpPr>
          <p:spPr>
            <a:xfrm flipH="false" flipV="false" rot="0">
              <a:off x="0" y="0"/>
              <a:ext cx="371119" cy="204782"/>
            </a:xfrm>
            <a:custGeom>
              <a:avLst/>
              <a:gdLst/>
              <a:ahLst/>
              <a:cxnLst/>
              <a:rect r="r" b="b" t="t" l="l"/>
              <a:pathLst>
                <a:path h="204782" w="371119">
                  <a:moveTo>
                    <a:pt x="0" y="0"/>
                  </a:moveTo>
                  <a:lnTo>
                    <a:pt x="371119" y="0"/>
                  </a:lnTo>
                  <a:lnTo>
                    <a:pt x="371119" y="204782"/>
                  </a:lnTo>
                  <a:lnTo>
                    <a:pt x="0" y="204782"/>
                  </a:lnTo>
                  <a:close/>
                </a:path>
              </a:pathLst>
            </a:custGeom>
            <a:solidFill>
              <a:srgbClr val="A6B1BC"/>
            </a:solidFill>
          </p:spPr>
        </p:sp>
        <p:sp>
          <p:nvSpPr>
            <p:cNvPr name="TextBox 18" id="18"/>
            <p:cNvSpPr txBox="true"/>
            <p:nvPr/>
          </p:nvSpPr>
          <p:spPr>
            <a:xfrm>
              <a:off x="0" y="-19050"/>
              <a:ext cx="371119" cy="223832"/>
            </a:xfrm>
            <a:prstGeom prst="rect">
              <a:avLst/>
            </a:prstGeom>
          </p:spPr>
          <p:txBody>
            <a:bodyPr anchor="ctr" rtlCol="false" tIns="254000" lIns="254000" bIns="254000" rIns="254000"/>
            <a:lstStyle/>
            <a:p>
              <a:pPr algn="ctr">
                <a:lnSpc>
                  <a:spcPts val="2859"/>
                </a:lnSpc>
              </a:pPr>
              <a:r>
                <a:rPr lang="en-US" sz="2199" spc="109">
                  <a:solidFill>
                    <a:srgbClr val="F4F4F4"/>
                  </a:solidFill>
                  <a:latin typeface="Muli Bold"/>
                </a:rPr>
                <a:t>Chi tiết tin tức</a:t>
              </a:r>
            </a:p>
          </p:txBody>
        </p:sp>
      </p:grpSp>
      <p:grpSp>
        <p:nvGrpSpPr>
          <p:cNvPr name="Group 19" id="19"/>
          <p:cNvGrpSpPr/>
          <p:nvPr/>
        </p:nvGrpSpPr>
        <p:grpSpPr>
          <a:xfrm rot="0">
            <a:off x="11104813" y="4227280"/>
            <a:ext cx="2144147" cy="1183131"/>
            <a:chOff x="0" y="0"/>
            <a:chExt cx="371119" cy="204782"/>
          </a:xfrm>
        </p:grpSpPr>
        <p:sp>
          <p:nvSpPr>
            <p:cNvPr name="Freeform 20" id="20"/>
            <p:cNvSpPr/>
            <p:nvPr/>
          </p:nvSpPr>
          <p:spPr>
            <a:xfrm flipH="false" flipV="false" rot="0">
              <a:off x="0" y="0"/>
              <a:ext cx="371119" cy="204782"/>
            </a:xfrm>
            <a:custGeom>
              <a:avLst/>
              <a:gdLst/>
              <a:ahLst/>
              <a:cxnLst/>
              <a:rect r="r" b="b" t="t" l="l"/>
              <a:pathLst>
                <a:path h="204782" w="371119">
                  <a:moveTo>
                    <a:pt x="0" y="0"/>
                  </a:moveTo>
                  <a:lnTo>
                    <a:pt x="371119" y="0"/>
                  </a:lnTo>
                  <a:lnTo>
                    <a:pt x="371119" y="204782"/>
                  </a:lnTo>
                  <a:lnTo>
                    <a:pt x="0" y="204782"/>
                  </a:lnTo>
                  <a:close/>
                </a:path>
              </a:pathLst>
            </a:custGeom>
            <a:solidFill>
              <a:srgbClr val="00A181"/>
            </a:solidFill>
          </p:spPr>
        </p:sp>
        <p:sp>
          <p:nvSpPr>
            <p:cNvPr name="TextBox 21" id="21"/>
            <p:cNvSpPr txBox="true"/>
            <p:nvPr/>
          </p:nvSpPr>
          <p:spPr>
            <a:xfrm>
              <a:off x="0" y="-19050"/>
              <a:ext cx="371119" cy="223832"/>
            </a:xfrm>
            <a:prstGeom prst="rect">
              <a:avLst/>
            </a:prstGeom>
          </p:spPr>
          <p:txBody>
            <a:bodyPr anchor="ctr" rtlCol="false" tIns="254000" lIns="254000" bIns="254000" rIns="254000"/>
            <a:lstStyle/>
            <a:p>
              <a:pPr algn="ctr">
                <a:lnSpc>
                  <a:spcPts val="2859"/>
                </a:lnSpc>
              </a:pPr>
              <a:r>
                <a:rPr lang="en-US" sz="2199" spc="109">
                  <a:solidFill>
                    <a:srgbClr val="F4F4F4"/>
                  </a:solidFill>
                  <a:latin typeface="Muli Ultra-Bold"/>
                </a:rPr>
                <a:t>Giao diện Admin</a:t>
              </a:r>
            </a:p>
          </p:txBody>
        </p:sp>
      </p:grpSp>
      <p:grpSp>
        <p:nvGrpSpPr>
          <p:cNvPr name="Group 22" id="22"/>
          <p:cNvGrpSpPr/>
          <p:nvPr/>
        </p:nvGrpSpPr>
        <p:grpSpPr>
          <a:xfrm rot="0">
            <a:off x="11114338" y="437134"/>
            <a:ext cx="2144147" cy="1183131"/>
            <a:chOff x="0" y="0"/>
            <a:chExt cx="371119" cy="204782"/>
          </a:xfrm>
        </p:grpSpPr>
        <p:sp>
          <p:nvSpPr>
            <p:cNvPr name="Freeform 23" id="23"/>
            <p:cNvSpPr/>
            <p:nvPr/>
          </p:nvSpPr>
          <p:spPr>
            <a:xfrm flipH="false" flipV="false" rot="0">
              <a:off x="0" y="0"/>
              <a:ext cx="371119" cy="204782"/>
            </a:xfrm>
            <a:custGeom>
              <a:avLst/>
              <a:gdLst/>
              <a:ahLst/>
              <a:cxnLst/>
              <a:rect r="r" b="b" t="t" l="l"/>
              <a:pathLst>
                <a:path h="204782" w="371119">
                  <a:moveTo>
                    <a:pt x="0" y="0"/>
                  </a:moveTo>
                  <a:lnTo>
                    <a:pt x="371119" y="0"/>
                  </a:lnTo>
                  <a:lnTo>
                    <a:pt x="371119" y="204782"/>
                  </a:lnTo>
                  <a:lnTo>
                    <a:pt x="0" y="204782"/>
                  </a:lnTo>
                  <a:close/>
                </a:path>
              </a:pathLst>
            </a:custGeom>
            <a:solidFill>
              <a:srgbClr val="00A181"/>
            </a:solidFill>
          </p:spPr>
        </p:sp>
        <p:sp>
          <p:nvSpPr>
            <p:cNvPr name="TextBox 24" id="24"/>
            <p:cNvSpPr txBox="true"/>
            <p:nvPr/>
          </p:nvSpPr>
          <p:spPr>
            <a:xfrm>
              <a:off x="0" y="-19050"/>
              <a:ext cx="371119" cy="223832"/>
            </a:xfrm>
            <a:prstGeom prst="rect">
              <a:avLst/>
            </a:prstGeom>
          </p:spPr>
          <p:txBody>
            <a:bodyPr anchor="ctr" rtlCol="false" tIns="254000" lIns="254000" bIns="254000" rIns="254000"/>
            <a:lstStyle/>
            <a:p>
              <a:pPr algn="ctr">
                <a:lnSpc>
                  <a:spcPts val="2859"/>
                </a:lnSpc>
              </a:pPr>
              <a:r>
                <a:rPr lang="en-US" sz="2199" spc="109">
                  <a:solidFill>
                    <a:srgbClr val="F4F4F4"/>
                  </a:solidFill>
                  <a:latin typeface="Muli Bold"/>
                </a:rPr>
                <a:t>Giao diện User</a:t>
              </a:r>
            </a:p>
          </p:txBody>
        </p:sp>
      </p:grpSp>
      <p:grpSp>
        <p:nvGrpSpPr>
          <p:cNvPr name="Group 25" id="25"/>
          <p:cNvGrpSpPr/>
          <p:nvPr/>
        </p:nvGrpSpPr>
        <p:grpSpPr>
          <a:xfrm rot="0">
            <a:off x="651688" y="2907479"/>
            <a:ext cx="2144147" cy="1021064"/>
            <a:chOff x="0" y="0"/>
            <a:chExt cx="371119" cy="176731"/>
          </a:xfrm>
        </p:grpSpPr>
        <p:sp>
          <p:nvSpPr>
            <p:cNvPr name="Freeform 26" id="26"/>
            <p:cNvSpPr/>
            <p:nvPr/>
          </p:nvSpPr>
          <p:spPr>
            <a:xfrm flipH="false" flipV="false" rot="0">
              <a:off x="0" y="0"/>
              <a:ext cx="371119" cy="176731"/>
            </a:xfrm>
            <a:custGeom>
              <a:avLst/>
              <a:gdLst/>
              <a:ahLst/>
              <a:cxnLst/>
              <a:rect r="r" b="b" t="t" l="l"/>
              <a:pathLst>
                <a:path h="176731" w="371119">
                  <a:moveTo>
                    <a:pt x="0" y="0"/>
                  </a:moveTo>
                  <a:lnTo>
                    <a:pt x="371119" y="0"/>
                  </a:lnTo>
                  <a:lnTo>
                    <a:pt x="371119" y="176731"/>
                  </a:lnTo>
                  <a:lnTo>
                    <a:pt x="0" y="176731"/>
                  </a:lnTo>
                  <a:close/>
                </a:path>
              </a:pathLst>
            </a:custGeom>
            <a:solidFill>
              <a:srgbClr val="004651"/>
            </a:solidFill>
          </p:spPr>
        </p:sp>
        <p:sp>
          <p:nvSpPr>
            <p:cNvPr name="TextBox 27" id="27"/>
            <p:cNvSpPr txBox="true"/>
            <p:nvPr/>
          </p:nvSpPr>
          <p:spPr>
            <a:xfrm>
              <a:off x="0" y="-19050"/>
              <a:ext cx="371119" cy="195781"/>
            </a:xfrm>
            <a:prstGeom prst="rect">
              <a:avLst/>
            </a:prstGeom>
          </p:spPr>
          <p:txBody>
            <a:bodyPr anchor="ctr" rtlCol="false" tIns="254000" lIns="254000" bIns="254000" rIns="254000"/>
            <a:lstStyle/>
            <a:p>
              <a:pPr algn="ctr">
                <a:lnSpc>
                  <a:spcPts val="2859"/>
                </a:lnSpc>
              </a:pPr>
              <a:r>
                <a:rPr lang="en-US" sz="2199" spc="109">
                  <a:solidFill>
                    <a:srgbClr val="F4F4F4"/>
                  </a:solidFill>
                  <a:latin typeface="Muli Bold"/>
                </a:rPr>
                <a:t>Giới thiệu</a:t>
              </a:r>
            </a:p>
          </p:txBody>
        </p:sp>
      </p:grpSp>
      <p:grpSp>
        <p:nvGrpSpPr>
          <p:cNvPr name="Group 28" id="28"/>
          <p:cNvGrpSpPr/>
          <p:nvPr/>
        </p:nvGrpSpPr>
        <p:grpSpPr>
          <a:xfrm rot="0">
            <a:off x="670606" y="4227280"/>
            <a:ext cx="2144147" cy="1021064"/>
            <a:chOff x="0" y="0"/>
            <a:chExt cx="371119" cy="176731"/>
          </a:xfrm>
        </p:grpSpPr>
        <p:sp>
          <p:nvSpPr>
            <p:cNvPr name="Freeform 29" id="29"/>
            <p:cNvSpPr/>
            <p:nvPr/>
          </p:nvSpPr>
          <p:spPr>
            <a:xfrm flipH="false" flipV="false" rot="0">
              <a:off x="0" y="0"/>
              <a:ext cx="371119" cy="176731"/>
            </a:xfrm>
            <a:custGeom>
              <a:avLst/>
              <a:gdLst/>
              <a:ahLst/>
              <a:cxnLst/>
              <a:rect r="r" b="b" t="t" l="l"/>
              <a:pathLst>
                <a:path h="176731" w="371119">
                  <a:moveTo>
                    <a:pt x="0" y="0"/>
                  </a:moveTo>
                  <a:lnTo>
                    <a:pt x="371119" y="0"/>
                  </a:lnTo>
                  <a:lnTo>
                    <a:pt x="371119" y="176731"/>
                  </a:lnTo>
                  <a:lnTo>
                    <a:pt x="0" y="176731"/>
                  </a:lnTo>
                  <a:close/>
                </a:path>
              </a:pathLst>
            </a:custGeom>
            <a:solidFill>
              <a:srgbClr val="004651"/>
            </a:solidFill>
          </p:spPr>
        </p:sp>
        <p:sp>
          <p:nvSpPr>
            <p:cNvPr name="TextBox 30" id="30"/>
            <p:cNvSpPr txBox="true"/>
            <p:nvPr/>
          </p:nvSpPr>
          <p:spPr>
            <a:xfrm>
              <a:off x="0" y="-19050"/>
              <a:ext cx="371119" cy="195781"/>
            </a:xfrm>
            <a:prstGeom prst="rect">
              <a:avLst/>
            </a:prstGeom>
          </p:spPr>
          <p:txBody>
            <a:bodyPr anchor="ctr" rtlCol="false" tIns="254000" lIns="254000" bIns="254000" rIns="254000"/>
            <a:lstStyle/>
            <a:p>
              <a:pPr algn="ctr">
                <a:lnSpc>
                  <a:spcPts val="2859"/>
                </a:lnSpc>
              </a:pPr>
              <a:r>
                <a:rPr lang="en-US" sz="2199" spc="109">
                  <a:solidFill>
                    <a:srgbClr val="F4F4F4"/>
                  </a:solidFill>
                  <a:latin typeface="Muli Bold"/>
                </a:rPr>
                <a:t>Liên hệ</a:t>
              </a:r>
            </a:p>
          </p:txBody>
        </p:sp>
      </p:grpSp>
      <p:grpSp>
        <p:nvGrpSpPr>
          <p:cNvPr name="Group 31" id="31"/>
          <p:cNvGrpSpPr/>
          <p:nvPr/>
        </p:nvGrpSpPr>
        <p:grpSpPr>
          <a:xfrm rot="0">
            <a:off x="651688" y="6859958"/>
            <a:ext cx="2144147" cy="1021064"/>
            <a:chOff x="0" y="0"/>
            <a:chExt cx="371119" cy="176731"/>
          </a:xfrm>
        </p:grpSpPr>
        <p:sp>
          <p:nvSpPr>
            <p:cNvPr name="Freeform 32" id="32"/>
            <p:cNvSpPr/>
            <p:nvPr/>
          </p:nvSpPr>
          <p:spPr>
            <a:xfrm flipH="false" flipV="false" rot="0">
              <a:off x="0" y="0"/>
              <a:ext cx="371119" cy="176731"/>
            </a:xfrm>
            <a:custGeom>
              <a:avLst/>
              <a:gdLst/>
              <a:ahLst/>
              <a:cxnLst/>
              <a:rect r="r" b="b" t="t" l="l"/>
              <a:pathLst>
                <a:path h="176731" w="371119">
                  <a:moveTo>
                    <a:pt x="0" y="0"/>
                  </a:moveTo>
                  <a:lnTo>
                    <a:pt x="371119" y="0"/>
                  </a:lnTo>
                  <a:lnTo>
                    <a:pt x="371119" y="176731"/>
                  </a:lnTo>
                  <a:lnTo>
                    <a:pt x="0" y="176731"/>
                  </a:lnTo>
                  <a:close/>
                </a:path>
              </a:pathLst>
            </a:custGeom>
            <a:solidFill>
              <a:srgbClr val="004651"/>
            </a:solidFill>
          </p:spPr>
        </p:sp>
        <p:sp>
          <p:nvSpPr>
            <p:cNvPr name="TextBox 33" id="33"/>
            <p:cNvSpPr txBox="true"/>
            <p:nvPr/>
          </p:nvSpPr>
          <p:spPr>
            <a:xfrm>
              <a:off x="0" y="-19050"/>
              <a:ext cx="371119" cy="195781"/>
            </a:xfrm>
            <a:prstGeom prst="rect">
              <a:avLst/>
            </a:prstGeom>
          </p:spPr>
          <p:txBody>
            <a:bodyPr anchor="ctr" rtlCol="false" tIns="254000" lIns="254000" bIns="254000" rIns="254000"/>
            <a:lstStyle/>
            <a:p>
              <a:pPr algn="ctr">
                <a:lnSpc>
                  <a:spcPts val="2859"/>
                </a:lnSpc>
              </a:pPr>
              <a:r>
                <a:rPr lang="en-US" sz="2199" spc="109">
                  <a:solidFill>
                    <a:srgbClr val="F4F4F4"/>
                  </a:solidFill>
                  <a:latin typeface="Muli Bold"/>
                </a:rPr>
                <a:t>Tin tức</a:t>
              </a:r>
            </a:p>
          </p:txBody>
        </p:sp>
      </p:grpSp>
      <p:grpSp>
        <p:nvGrpSpPr>
          <p:cNvPr name="Group 34" id="34"/>
          <p:cNvGrpSpPr/>
          <p:nvPr/>
        </p:nvGrpSpPr>
        <p:grpSpPr>
          <a:xfrm rot="0">
            <a:off x="651688" y="5543619"/>
            <a:ext cx="2144147" cy="1021064"/>
            <a:chOff x="0" y="0"/>
            <a:chExt cx="371119" cy="176731"/>
          </a:xfrm>
        </p:grpSpPr>
        <p:sp>
          <p:nvSpPr>
            <p:cNvPr name="Freeform 35" id="35"/>
            <p:cNvSpPr/>
            <p:nvPr/>
          </p:nvSpPr>
          <p:spPr>
            <a:xfrm flipH="false" flipV="false" rot="0">
              <a:off x="0" y="0"/>
              <a:ext cx="371119" cy="176731"/>
            </a:xfrm>
            <a:custGeom>
              <a:avLst/>
              <a:gdLst/>
              <a:ahLst/>
              <a:cxnLst/>
              <a:rect r="r" b="b" t="t" l="l"/>
              <a:pathLst>
                <a:path h="176731" w="371119">
                  <a:moveTo>
                    <a:pt x="0" y="0"/>
                  </a:moveTo>
                  <a:lnTo>
                    <a:pt x="371119" y="0"/>
                  </a:lnTo>
                  <a:lnTo>
                    <a:pt x="371119" y="176731"/>
                  </a:lnTo>
                  <a:lnTo>
                    <a:pt x="0" y="176731"/>
                  </a:lnTo>
                  <a:close/>
                </a:path>
              </a:pathLst>
            </a:custGeom>
            <a:solidFill>
              <a:srgbClr val="004651"/>
            </a:solidFill>
          </p:spPr>
        </p:sp>
        <p:sp>
          <p:nvSpPr>
            <p:cNvPr name="TextBox 36" id="36"/>
            <p:cNvSpPr txBox="true"/>
            <p:nvPr/>
          </p:nvSpPr>
          <p:spPr>
            <a:xfrm>
              <a:off x="0" y="-19050"/>
              <a:ext cx="371119" cy="195781"/>
            </a:xfrm>
            <a:prstGeom prst="rect">
              <a:avLst/>
            </a:prstGeom>
          </p:spPr>
          <p:txBody>
            <a:bodyPr anchor="ctr" rtlCol="false" tIns="254000" lIns="254000" bIns="254000" rIns="254000"/>
            <a:lstStyle/>
            <a:p>
              <a:pPr algn="ctr">
                <a:lnSpc>
                  <a:spcPts val="2859"/>
                </a:lnSpc>
              </a:pPr>
              <a:r>
                <a:rPr lang="en-US" sz="2199" spc="109">
                  <a:solidFill>
                    <a:srgbClr val="F4F4F4"/>
                  </a:solidFill>
                  <a:latin typeface="Muli Bold"/>
                </a:rPr>
                <a:t>Thể loại</a:t>
              </a:r>
            </a:p>
          </p:txBody>
        </p:sp>
      </p:grpSp>
      <p:grpSp>
        <p:nvGrpSpPr>
          <p:cNvPr name="Group 37" id="37"/>
          <p:cNvGrpSpPr/>
          <p:nvPr/>
        </p:nvGrpSpPr>
        <p:grpSpPr>
          <a:xfrm rot="0">
            <a:off x="14601510" y="5992167"/>
            <a:ext cx="2144147" cy="1106931"/>
            <a:chOff x="0" y="0"/>
            <a:chExt cx="371119" cy="191593"/>
          </a:xfrm>
        </p:grpSpPr>
        <p:sp>
          <p:nvSpPr>
            <p:cNvPr name="Freeform 38" id="38"/>
            <p:cNvSpPr/>
            <p:nvPr/>
          </p:nvSpPr>
          <p:spPr>
            <a:xfrm flipH="false" flipV="false" rot="0">
              <a:off x="0" y="0"/>
              <a:ext cx="371119" cy="191593"/>
            </a:xfrm>
            <a:custGeom>
              <a:avLst/>
              <a:gdLst/>
              <a:ahLst/>
              <a:cxnLst/>
              <a:rect r="r" b="b" t="t" l="l"/>
              <a:pathLst>
                <a:path h="191593" w="371119">
                  <a:moveTo>
                    <a:pt x="0" y="0"/>
                  </a:moveTo>
                  <a:lnTo>
                    <a:pt x="371119" y="0"/>
                  </a:lnTo>
                  <a:lnTo>
                    <a:pt x="371119" y="191593"/>
                  </a:lnTo>
                  <a:lnTo>
                    <a:pt x="0" y="191593"/>
                  </a:lnTo>
                  <a:close/>
                </a:path>
              </a:pathLst>
            </a:custGeom>
            <a:solidFill>
              <a:srgbClr val="004651"/>
            </a:solidFill>
          </p:spPr>
        </p:sp>
        <p:sp>
          <p:nvSpPr>
            <p:cNvPr name="TextBox 39" id="39"/>
            <p:cNvSpPr txBox="true"/>
            <p:nvPr/>
          </p:nvSpPr>
          <p:spPr>
            <a:xfrm>
              <a:off x="0" y="-19050"/>
              <a:ext cx="371119" cy="210643"/>
            </a:xfrm>
            <a:prstGeom prst="rect">
              <a:avLst/>
            </a:prstGeom>
          </p:spPr>
          <p:txBody>
            <a:bodyPr anchor="ctr" rtlCol="false" tIns="203200" lIns="203200" bIns="203200" rIns="203200"/>
            <a:lstStyle/>
            <a:p>
              <a:pPr algn="ctr">
                <a:lnSpc>
                  <a:spcPts val="2859"/>
                </a:lnSpc>
              </a:pPr>
              <a:r>
                <a:rPr lang="en-US" sz="2199" spc="109">
                  <a:solidFill>
                    <a:srgbClr val="F4F4F4"/>
                  </a:solidFill>
                  <a:latin typeface="Muli Bold"/>
                </a:rPr>
                <a:t>Quản lý bài viết </a:t>
              </a:r>
            </a:p>
          </p:txBody>
        </p:sp>
      </p:grpSp>
      <p:grpSp>
        <p:nvGrpSpPr>
          <p:cNvPr name="Group 40" id="40"/>
          <p:cNvGrpSpPr/>
          <p:nvPr/>
        </p:nvGrpSpPr>
        <p:grpSpPr>
          <a:xfrm rot="0">
            <a:off x="14601510" y="4227280"/>
            <a:ext cx="2144147" cy="1183131"/>
            <a:chOff x="0" y="0"/>
            <a:chExt cx="371119" cy="204782"/>
          </a:xfrm>
        </p:grpSpPr>
        <p:sp>
          <p:nvSpPr>
            <p:cNvPr name="Freeform 41" id="41"/>
            <p:cNvSpPr/>
            <p:nvPr/>
          </p:nvSpPr>
          <p:spPr>
            <a:xfrm flipH="false" flipV="false" rot="0">
              <a:off x="0" y="0"/>
              <a:ext cx="371119" cy="204782"/>
            </a:xfrm>
            <a:custGeom>
              <a:avLst/>
              <a:gdLst/>
              <a:ahLst/>
              <a:cxnLst/>
              <a:rect r="r" b="b" t="t" l="l"/>
              <a:pathLst>
                <a:path h="204782" w="371119">
                  <a:moveTo>
                    <a:pt x="0" y="0"/>
                  </a:moveTo>
                  <a:lnTo>
                    <a:pt x="371119" y="0"/>
                  </a:lnTo>
                  <a:lnTo>
                    <a:pt x="371119" y="204782"/>
                  </a:lnTo>
                  <a:lnTo>
                    <a:pt x="0" y="204782"/>
                  </a:lnTo>
                  <a:close/>
                </a:path>
              </a:pathLst>
            </a:custGeom>
            <a:solidFill>
              <a:srgbClr val="004651"/>
            </a:solidFill>
          </p:spPr>
        </p:sp>
        <p:sp>
          <p:nvSpPr>
            <p:cNvPr name="TextBox 42" id="42"/>
            <p:cNvSpPr txBox="true"/>
            <p:nvPr/>
          </p:nvSpPr>
          <p:spPr>
            <a:xfrm>
              <a:off x="0" y="-19050"/>
              <a:ext cx="371119" cy="223832"/>
            </a:xfrm>
            <a:prstGeom prst="rect">
              <a:avLst/>
            </a:prstGeom>
          </p:spPr>
          <p:txBody>
            <a:bodyPr anchor="ctr" rtlCol="false" tIns="254000" lIns="254000" bIns="254000" rIns="254000"/>
            <a:lstStyle/>
            <a:p>
              <a:pPr algn="ctr">
                <a:lnSpc>
                  <a:spcPts val="2859"/>
                </a:lnSpc>
              </a:pPr>
              <a:r>
                <a:rPr lang="en-US" sz="2199" spc="109">
                  <a:solidFill>
                    <a:srgbClr val="F4F4F4"/>
                  </a:solidFill>
                  <a:latin typeface="Muli Bold"/>
                </a:rPr>
                <a:t>Quản lý User</a:t>
              </a:r>
            </a:p>
          </p:txBody>
        </p:sp>
      </p:grpSp>
      <p:sp>
        <p:nvSpPr>
          <p:cNvPr name="TextBox 43" id="43"/>
          <p:cNvSpPr txBox="true"/>
          <p:nvPr/>
        </p:nvSpPr>
        <p:spPr>
          <a:xfrm rot="0">
            <a:off x="670606" y="76625"/>
            <a:ext cx="7241307" cy="981075"/>
          </a:xfrm>
          <a:prstGeom prst="rect">
            <a:avLst/>
          </a:prstGeom>
        </p:spPr>
        <p:txBody>
          <a:bodyPr anchor="t" rtlCol="false" tIns="0" lIns="0" bIns="0" rIns="0">
            <a:spAutoFit/>
          </a:bodyPr>
          <a:lstStyle/>
          <a:p>
            <a:pPr algn="l">
              <a:lnSpc>
                <a:spcPts val="7800"/>
              </a:lnSpc>
              <a:spcBef>
                <a:spcPct val="0"/>
              </a:spcBef>
            </a:pPr>
            <a:r>
              <a:rPr lang="en-US" sz="6000" spc="-60">
                <a:solidFill>
                  <a:srgbClr val="000000"/>
                </a:solidFill>
                <a:latin typeface="Muli Bold"/>
              </a:rPr>
              <a:t>Sơ đồ Trang</a:t>
            </a:r>
          </a:p>
        </p:txBody>
      </p:sp>
      <p:sp>
        <p:nvSpPr>
          <p:cNvPr name="AutoShape 44" id="44"/>
          <p:cNvSpPr/>
          <p:nvPr/>
        </p:nvSpPr>
        <p:spPr>
          <a:xfrm rot="0">
            <a:off x="10606952" y="3853209"/>
            <a:ext cx="1569934" cy="28983"/>
          </a:xfrm>
          <a:prstGeom prst="rect">
            <a:avLst/>
          </a:prstGeom>
          <a:solidFill>
            <a:srgbClr val="000000"/>
          </a:solidFill>
          <a:ln w="161925" cap="sq">
            <a:solidFill>
              <a:srgbClr val="000000"/>
            </a:solidFill>
            <a:prstDash val="solid"/>
            <a:miter/>
          </a:ln>
        </p:spPr>
      </p:sp>
      <p:sp>
        <p:nvSpPr>
          <p:cNvPr name="AutoShape 45" id="45"/>
          <p:cNvSpPr/>
          <p:nvPr/>
        </p:nvSpPr>
        <p:spPr>
          <a:xfrm rot="0">
            <a:off x="10295188" y="1028700"/>
            <a:ext cx="9525" cy="2389311"/>
          </a:xfrm>
          <a:prstGeom prst="rect">
            <a:avLst/>
          </a:prstGeom>
          <a:solidFill>
            <a:srgbClr val="000000"/>
          </a:solidFill>
          <a:ln w="952500" cap="sq">
            <a:solidFill>
              <a:srgbClr val="000000"/>
            </a:solidFill>
            <a:prstDash val="solid"/>
            <a:miter/>
          </a:ln>
        </p:spPr>
      </p:sp>
      <p:sp>
        <p:nvSpPr>
          <p:cNvPr name="AutoShape 46" id="46"/>
          <p:cNvSpPr/>
          <p:nvPr/>
        </p:nvSpPr>
        <p:spPr>
          <a:xfrm>
            <a:off x="7268187" y="3928543"/>
            <a:ext cx="1194618" cy="0"/>
          </a:xfrm>
          <a:prstGeom prst="line">
            <a:avLst/>
          </a:prstGeom>
          <a:ln cap="flat" w="19050">
            <a:solidFill>
              <a:srgbClr val="000000"/>
            </a:solidFill>
            <a:prstDash val="solid"/>
            <a:headEnd type="none" len="sm" w="sm"/>
            <a:tailEnd type="arrow" len="sm" w="med"/>
          </a:ln>
        </p:spPr>
      </p:sp>
      <p:sp>
        <p:nvSpPr>
          <p:cNvPr name="AutoShape 47" id="47"/>
          <p:cNvSpPr/>
          <p:nvPr/>
        </p:nvSpPr>
        <p:spPr>
          <a:xfrm>
            <a:off x="6196114" y="2868353"/>
            <a:ext cx="0" cy="549658"/>
          </a:xfrm>
          <a:prstGeom prst="line">
            <a:avLst/>
          </a:prstGeom>
          <a:ln cap="flat" w="19050">
            <a:solidFill>
              <a:srgbClr val="000000"/>
            </a:solidFill>
            <a:prstDash val="solid"/>
            <a:headEnd type="none" len="sm" w="sm"/>
            <a:tailEnd type="arrow" len="sm" w="med"/>
          </a:ln>
        </p:spPr>
      </p:sp>
      <p:sp>
        <p:nvSpPr>
          <p:cNvPr name="AutoShape 48" id="48"/>
          <p:cNvSpPr/>
          <p:nvPr/>
        </p:nvSpPr>
        <p:spPr>
          <a:xfrm flipH="true">
            <a:off x="9544403" y="2882207"/>
            <a:ext cx="7600" cy="535668"/>
          </a:xfrm>
          <a:prstGeom prst="line">
            <a:avLst/>
          </a:prstGeom>
          <a:ln cap="flat" w="19050">
            <a:solidFill>
              <a:srgbClr val="000000"/>
            </a:solidFill>
            <a:prstDash val="solid"/>
            <a:headEnd type="none" len="sm" w="sm"/>
            <a:tailEnd type="arrow" len="sm" w="med"/>
          </a:ln>
        </p:spPr>
      </p:sp>
      <p:sp>
        <p:nvSpPr>
          <p:cNvPr name="AutoShape 49" id="49"/>
          <p:cNvSpPr/>
          <p:nvPr/>
        </p:nvSpPr>
        <p:spPr>
          <a:xfrm rot="0">
            <a:off x="1751856" y="1586591"/>
            <a:ext cx="4790673" cy="9579"/>
          </a:xfrm>
          <a:prstGeom prst="rect">
            <a:avLst/>
          </a:prstGeom>
          <a:solidFill>
            <a:srgbClr val="000000"/>
          </a:solidFill>
          <a:ln w="514350" cap="sq">
            <a:solidFill>
              <a:srgbClr val="000000"/>
            </a:solidFill>
            <a:prstDash val="solid"/>
            <a:miter/>
          </a:ln>
        </p:spPr>
      </p:sp>
      <p:sp>
        <p:nvSpPr>
          <p:cNvPr name="AutoShape 50" id="50"/>
          <p:cNvSpPr/>
          <p:nvPr/>
        </p:nvSpPr>
        <p:spPr>
          <a:xfrm flipH="true">
            <a:off x="1723761" y="1603193"/>
            <a:ext cx="28444" cy="1304285"/>
          </a:xfrm>
          <a:prstGeom prst="line">
            <a:avLst/>
          </a:prstGeom>
          <a:ln cap="flat" w="19050">
            <a:solidFill>
              <a:srgbClr val="000000"/>
            </a:solidFill>
            <a:prstDash val="solid"/>
            <a:headEnd type="none" len="sm" w="sm"/>
            <a:tailEnd type="arrow" len="sm" w="med"/>
          </a:ln>
        </p:spPr>
      </p:sp>
      <p:sp>
        <p:nvSpPr>
          <p:cNvPr name="AutoShape 51" id="51"/>
          <p:cNvSpPr/>
          <p:nvPr/>
        </p:nvSpPr>
        <p:spPr>
          <a:xfrm flipH="true" flipV="true">
            <a:off x="2814754" y="4728287"/>
            <a:ext cx="300051" cy="9525"/>
          </a:xfrm>
          <a:prstGeom prst="line">
            <a:avLst/>
          </a:prstGeom>
          <a:ln cap="flat" w="19050">
            <a:solidFill>
              <a:srgbClr val="000000"/>
            </a:solidFill>
            <a:prstDash val="solid"/>
            <a:headEnd type="none" len="sm" w="sm"/>
            <a:tailEnd type="arrow" len="sm" w="med"/>
          </a:ln>
        </p:spPr>
      </p:sp>
      <p:sp>
        <p:nvSpPr>
          <p:cNvPr name="AutoShape 52" id="52"/>
          <p:cNvSpPr/>
          <p:nvPr/>
        </p:nvSpPr>
        <p:spPr>
          <a:xfrm rot="0">
            <a:off x="3109924" y="1603193"/>
            <a:ext cx="9761" cy="3134618"/>
          </a:xfrm>
          <a:prstGeom prst="rect">
            <a:avLst/>
          </a:prstGeom>
          <a:solidFill>
            <a:srgbClr val="000000"/>
          </a:solidFill>
          <a:ln w="66675" cap="sq">
            <a:solidFill>
              <a:srgbClr val="000000"/>
            </a:solidFill>
            <a:prstDash val="solid"/>
            <a:miter/>
          </a:ln>
        </p:spPr>
      </p:sp>
      <p:sp>
        <p:nvSpPr>
          <p:cNvPr name="AutoShape 53" id="53"/>
          <p:cNvSpPr/>
          <p:nvPr/>
        </p:nvSpPr>
        <p:spPr>
          <a:xfrm flipV="true">
            <a:off x="10299950" y="1028700"/>
            <a:ext cx="814388" cy="0"/>
          </a:xfrm>
          <a:prstGeom prst="line">
            <a:avLst/>
          </a:prstGeom>
          <a:ln cap="flat" w="19050">
            <a:solidFill>
              <a:srgbClr val="000000"/>
            </a:solidFill>
            <a:prstDash val="solid"/>
            <a:headEnd type="none" len="sm" w="sm"/>
            <a:tailEnd type="arrow" len="sm" w="med"/>
          </a:ln>
        </p:spPr>
      </p:sp>
      <p:sp>
        <p:nvSpPr>
          <p:cNvPr name="AutoShape 54" id="54"/>
          <p:cNvSpPr/>
          <p:nvPr/>
        </p:nvSpPr>
        <p:spPr>
          <a:xfrm>
            <a:off x="12176886" y="3867701"/>
            <a:ext cx="244155" cy="60842"/>
          </a:xfrm>
          <a:prstGeom prst="line">
            <a:avLst/>
          </a:prstGeom>
          <a:ln cap="flat" w="19050">
            <a:solidFill>
              <a:srgbClr val="000000"/>
            </a:solidFill>
            <a:prstDash val="solid"/>
            <a:headEnd type="none" len="sm" w="sm"/>
            <a:tailEnd type="arrow" len="sm" w="med"/>
          </a:ln>
        </p:spPr>
      </p:sp>
      <p:sp>
        <p:nvSpPr>
          <p:cNvPr name="AutoShape 55" id="55"/>
          <p:cNvSpPr/>
          <p:nvPr/>
        </p:nvSpPr>
        <p:spPr>
          <a:xfrm rot="0">
            <a:off x="3548190" y="1603193"/>
            <a:ext cx="9698" cy="4450957"/>
          </a:xfrm>
          <a:prstGeom prst="rect">
            <a:avLst/>
          </a:prstGeom>
          <a:solidFill>
            <a:srgbClr val="000000"/>
          </a:solidFill>
          <a:ln w="66675" cap="sq">
            <a:solidFill>
              <a:srgbClr val="000000"/>
            </a:solidFill>
            <a:prstDash val="solid"/>
            <a:miter/>
          </a:ln>
        </p:spPr>
      </p:sp>
      <p:sp>
        <p:nvSpPr>
          <p:cNvPr name="AutoShape 56" id="56"/>
          <p:cNvSpPr/>
          <p:nvPr/>
        </p:nvSpPr>
        <p:spPr>
          <a:xfrm flipH="true">
            <a:off x="2824279" y="6044631"/>
            <a:ext cx="733306" cy="520052"/>
          </a:xfrm>
          <a:prstGeom prst="line">
            <a:avLst/>
          </a:prstGeom>
          <a:ln cap="flat" w="19050">
            <a:solidFill>
              <a:srgbClr val="000000"/>
            </a:solidFill>
            <a:prstDash val="solid"/>
            <a:headEnd type="none" len="sm" w="sm"/>
            <a:tailEnd type="arrow" len="sm" w="med"/>
          </a:ln>
        </p:spPr>
      </p:sp>
      <p:sp>
        <p:nvSpPr>
          <p:cNvPr name="AutoShape 57" id="57"/>
          <p:cNvSpPr/>
          <p:nvPr/>
        </p:nvSpPr>
        <p:spPr>
          <a:xfrm rot="0">
            <a:off x="3919898" y="1586591"/>
            <a:ext cx="9593" cy="5783899"/>
          </a:xfrm>
          <a:prstGeom prst="rect">
            <a:avLst/>
          </a:prstGeom>
          <a:solidFill>
            <a:srgbClr val="000000"/>
          </a:solidFill>
          <a:ln w="66675" cap="sq">
            <a:solidFill>
              <a:srgbClr val="000000"/>
            </a:solidFill>
            <a:prstDash val="solid"/>
            <a:miter/>
          </a:ln>
        </p:spPr>
      </p:sp>
      <p:sp>
        <p:nvSpPr>
          <p:cNvPr name="AutoShape 58" id="58"/>
          <p:cNvSpPr/>
          <p:nvPr/>
        </p:nvSpPr>
        <p:spPr>
          <a:xfrm flipH="true" flipV="true">
            <a:off x="2795835" y="7122511"/>
            <a:ext cx="1142928" cy="228935"/>
          </a:xfrm>
          <a:prstGeom prst="line">
            <a:avLst/>
          </a:prstGeom>
          <a:ln cap="flat" w="19050">
            <a:solidFill>
              <a:srgbClr val="000000"/>
            </a:solidFill>
            <a:prstDash val="solid"/>
            <a:headEnd type="none" len="sm" w="sm"/>
            <a:tailEnd type="arrow" len="sm" w="med"/>
          </a:ln>
        </p:spPr>
      </p:sp>
      <p:sp>
        <p:nvSpPr>
          <p:cNvPr name="AutoShape 59" id="59"/>
          <p:cNvSpPr/>
          <p:nvPr/>
        </p:nvSpPr>
        <p:spPr>
          <a:xfrm>
            <a:off x="1723761" y="7881022"/>
            <a:ext cx="0" cy="724199"/>
          </a:xfrm>
          <a:prstGeom prst="line">
            <a:avLst/>
          </a:prstGeom>
          <a:ln cap="flat" w="19050">
            <a:solidFill>
              <a:srgbClr val="000000"/>
            </a:solidFill>
            <a:prstDash val="solid"/>
            <a:headEnd type="none" len="sm" w="sm"/>
            <a:tailEnd type="arrow" len="sm" w="med"/>
          </a:ln>
        </p:spPr>
      </p:sp>
      <p:sp>
        <p:nvSpPr>
          <p:cNvPr name="AutoShape 60" id="60"/>
          <p:cNvSpPr/>
          <p:nvPr/>
        </p:nvSpPr>
        <p:spPr>
          <a:xfrm rot="0">
            <a:off x="4363805" y="1572390"/>
            <a:ext cx="9525" cy="4462771"/>
          </a:xfrm>
          <a:prstGeom prst="rect">
            <a:avLst/>
          </a:prstGeom>
          <a:solidFill>
            <a:srgbClr val="000000"/>
          </a:solidFill>
          <a:ln w="66675" cap="sq">
            <a:solidFill>
              <a:srgbClr val="000000"/>
            </a:solidFill>
            <a:prstDash val="solid"/>
            <a:miter/>
          </a:ln>
        </p:spPr>
      </p:sp>
      <p:sp>
        <p:nvSpPr>
          <p:cNvPr name="AutoShape 61" id="61"/>
          <p:cNvSpPr/>
          <p:nvPr/>
        </p:nvSpPr>
        <p:spPr>
          <a:xfrm>
            <a:off x="4368567" y="6035161"/>
            <a:ext cx="904131" cy="9470"/>
          </a:xfrm>
          <a:prstGeom prst="line">
            <a:avLst/>
          </a:prstGeom>
          <a:ln cap="flat" w="19050">
            <a:solidFill>
              <a:srgbClr val="000000"/>
            </a:solidFill>
            <a:prstDash val="solid"/>
            <a:headEnd type="none" len="sm" w="sm"/>
            <a:tailEnd type="arrow" len="sm" w="med"/>
          </a:ln>
        </p:spPr>
      </p:sp>
      <p:grpSp>
        <p:nvGrpSpPr>
          <p:cNvPr name="Group 62" id="62"/>
          <p:cNvGrpSpPr/>
          <p:nvPr/>
        </p:nvGrpSpPr>
        <p:grpSpPr>
          <a:xfrm rot="0">
            <a:off x="14506260" y="437134"/>
            <a:ext cx="2144147" cy="1183131"/>
            <a:chOff x="0" y="0"/>
            <a:chExt cx="371119" cy="204782"/>
          </a:xfrm>
        </p:grpSpPr>
        <p:sp>
          <p:nvSpPr>
            <p:cNvPr name="Freeform 63" id="63"/>
            <p:cNvSpPr/>
            <p:nvPr/>
          </p:nvSpPr>
          <p:spPr>
            <a:xfrm flipH="false" flipV="false" rot="0">
              <a:off x="0" y="0"/>
              <a:ext cx="371119" cy="204782"/>
            </a:xfrm>
            <a:custGeom>
              <a:avLst/>
              <a:gdLst/>
              <a:ahLst/>
              <a:cxnLst/>
              <a:rect r="r" b="b" t="t" l="l"/>
              <a:pathLst>
                <a:path h="204782" w="371119">
                  <a:moveTo>
                    <a:pt x="0" y="0"/>
                  </a:moveTo>
                  <a:lnTo>
                    <a:pt x="371119" y="0"/>
                  </a:lnTo>
                  <a:lnTo>
                    <a:pt x="371119" y="204782"/>
                  </a:lnTo>
                  <a:lnTo>
                    <a:pt x="0" y="204782"/>
                  </a:lnTo>
                  <a:close/>
                </a:path>
              </a:pathLst>
            </a:custGeom>
            <a:solidFill>
              <a:srgbClr val="004651"/>
            </a:solidFill>
          </p:spPr>
        </p:sp>
        <p:sp>
          <p:nvSpPr>
            <p:cNvPr name="TextBox 64" id="64"/>
            <p:cNvSpPr txBox="true"/>
            <p:nvPr/>
          </p:nvSpPr>
          <p:spPr>
            <a:xfrm>
              <a:off x="0" y="-19050"/>
              <a:ext cx="371119" cy="223832"/>
            </a:xfrm>
            <a:prstGeom prst="rect">
              <a:avLst/>
            </a:prstGeom>
          </p:spPr>
          <p:txBody>
            <a:bodyPr anchor="ctr" rtlCol="false" tIns="254000" lIns="254000" bIns="254000" rIns="254000"/>
            <a:lstStyle/>
            <a:p>
              <a:pPr algn="ctr">
                <a:lnSpc>
                  <a:spcPts val="2859"/>
                </a:lnSpc>
              </a:pPr>
              <a:r>
                <a:rPr lang="en-US" sz="2199" spc="109">
                  <a:solidFill>
                    <a:srgbClr val="F4F4F4"/>
                  </a:solidFill>
                  <a:latin typeface="Muli Bold"/>
                </a:rPr>
                <a:t>Thông tin User</a:t>
              </a:r>
            </a:p>
          </p:txBody>
        </p:sp>
      </p:grpSp>
      <p:grpSp>
        <p:nvGrpSpPr>
          <p:cNvPr name="Group 65" id="65"/>
          <p:cNvGrpSpPr/>
          <p:nvPr/>
        </p:nvGrpSpPr>
        <p:grpSpPr>
          <a:xfrm rot="0">
            <a:off x="14601510" y="2113726"/>
            <a:ext cx="2144147" cy="1021064"/>
            <a:chOff x="0" y="0"/>
            <a:chExt cx="371119" cy="176731"/>
          </a:xfrm>
        </p:grpSpPr>
        <p:sp>
          <p:nvSpPr>
            <p:cNvPr name="Freeform 66" id="66"/>
            <p:cNvSpPr/>
            <p:nvPr/>
          </p:nvSpPr>
          <p:spPr>
            <a:xfrm flipH="false" flipV="false" rot="0">
              <a:off x="0" y="0"/>
              <a:ext cx="371119" cy="176731"/>
            </a:xfrm>
            <a:custGeom>
              <a:avLst/>
              <a:gdLst/>
              <a:ahLst/>
              <a:cxnLst/>
              <a:rect r="r" b="b" t="t" l="l"/>
              <a:pathLst>
                <a:path h="176731" w="371119">
                  <a:moveTo>
                    <a:pt x="0" y="0"/>
                  </a:moveTo>
                  <a:lnTo>
                    <a:pt x="371119" y="0"/>
                  </a:lnTo>
                  <a:lnTo>
                    <a:pt x="371119" y="176731"/>
                  </a:lnTo>
                  <a:lnTo>
                    <a:pt x="0" y="176731"/>
                  </a:lnTo>
                  <a:close/>
                </a:path>
              </a:pathLst>
            </a:custGeom>
            <a:solidFill>
              <a:srgbClr val="004651"/>
            </a:solidFill>
          </p:spPr>
        </p:sp>
        <p:sp>
          <p:nvSpPr>
            <p:cNvPr name="TextBox 67" id="67"/>
            <p:cNvSpPr txBox="true"/>
            <p:nvPr/>
          </p:nvSpPr>
          <p:spPr>
            <a:xfrm>
              <a:off x="0" y="-19050"/>
              <a:ext cx="371119" cy="195781"/>
            </a:xfrm>
            <a:prstGeom prst="rect">
              <a:avLst/>
            </a:prstGeom>
          </p:spPr>
          <p:txBody>
            <a:bodyPr anchor="ctr" rtlCol="false" tIns="254000" lIns="254000" bIns="254000" rIns="254000"/>
            <a:lstStyle/>
            <a:p>
              <a:pPr algn="ctr">
                <a:lnSpc>
                  <a:spcPts val="2859"/>
                </a:lnSpc>
              </a:pPr>
              <a:r>
                <a:rPr lang="en-US" sz="2199" spc="109">
                  <a:solidFill>
                    <a:srgbClr val="F4F4F4"/>
                  </a:solidFill>
                  <a:latin typeface="Muli Bold"/>
                </a:rPr>
                <a:t>Lưu bài viết</a:t>
              </a:r>
            </a:p>
          </p:txBody>
        </p:sp>
      </p:grpSp>
      <p:sp>
        <p:nvSpPr>
          <p:cNvPr name="AutoShape 68" id="68"/>
          <p:cNvSpPr/>
          <p:nvPr/>
        </p:nvSpPr>
        <p:spPr>
          <a:xfrm flipV="true">
            <a:off x="13258485" y="1028700"/>
            <a:ext cx="1247775" cy="0"/>
          </a:xfrm>
          <a:prstGeom prst="line">
            <a:avLst/>
          </a:prstGeom>
          <a:ln cap="flat" w="19050">
            <a:solidFill>
              <a:srgbClr val="000000"/>
            </a:solidFill>
            <a:prstDash val="solid"/>
            <a:headEnd type="none" len="sm" w="sm"/>
            <a:tailEnd type="arrow" len="sm" w="med"/>
          </a:ln>
        </p:spPr>
      </p:sp>
      <p:sp>
        <p:nvSpPr>
          <p:cNvPr name="AutoShape 69" id="69"/>
          <p:cNvSpPr/>
          <p:nvPr/>
        </p:nvSpPr>
        <p:spPr>
          <a:xfrm rot="0">
            <a:off x="12186411" y="1620266"/>
            <a:ext cx="9525" cy="1003992"/>
          </a:xfrm>
          <a:prstGeom prst="rect">
            <a:avLst/>
          </a:prstGeom>
          <a:solidFill>
            <a:srgbClr val="000000"/>
          </a:solidFill>
          <a:ln w="952500" cap="sq">
            <a:solidFill>
              <a:srgbClr val="000000"/>
            </a:solidFill>
            <a:prstDash val="solid"/>
            <a:miter/>
          </a:ln>
        </p:spPr>
      </p:sp>
      <p:sp>
        <p:nvSpPr>
          <p:cNvPr name="AutoShape 70" id="70"/>
          <p:cNvSpPr/>
          <p:nvPr/>
        </p:nvSpPr>
        <p:spPr>
          <a:xfrm flipV="true">
            <a:off x="12195936" y="2624258"/>
            <a:ext cx="2405574" cy="9525"/>
          </a:xfrm>
          <a:prstGeom prst="line">
            <a:avLst/>
          </a:prstGeom>
          <a:ln cap="flat" w="19050">
            <a:solidFill>
              <a:srgbClr val="000000"/>
            </a:solidFill>
            <a:prstDash val="solid"/>
            <a:headEnd type="none" len="sm" w="sm"/>
            <a:tailEnd type="arrow" len="sm" w="med"/>
          </a:ln>
        </p:spPr>
      </p:sp>
      <p:sp>
        <p:nvSpPr>
          <p:cNvPr name="AutoShape 71" id="71"/>
          <p:cNvSpPr/>
          <p:nvPr/>
        </p:nvSpPr>
        <p:spPr>
          <a:xfrm>
            <a:off x="13248960" y="4818845"/>
            <a:ext cx="1352550" cy="0"/>
          </a:xfrm>
          <a:prstGeom prst="line">
            <a:avLst/>
          </a:prstGeom>
          <a:ln cap="flat" w="19050">
            <a:solidFill>
              <a:srgbClr val="000000"/>
            </a:solidFill>
            <a:prstDash val="solid"/>
            <a:headEnd type="none" len="sm" w="sm"/>
            <a:tailEnd type="arrow" len="sm" w="med"/>
          </a:ln>
        </p:spPr>
      </p:sp>
      <p:sp>
        <p:nvSpPr>
          <p:cNvPr name="AutoShape 72" id="72"/>
          <p:cNvSpPr/>
          <p:nvPr/>
        </p:nvSpPr>
        <p:spPr>
          <a:xfrm rot="0">
            <a:off x="12195936" y="5410411"/>
            <a:ext cx="9773" cy="1154272"/>
          </a:xfrm>
          <a:prstGeom prst="rect">
            <a:avLst/>
          </a:prstGeom>
          <a:solidFill>
            <a:srgbClr val="000000"/>
          </a:solidFill>
          <a:ln w="952500" cap="sq">
            <a:solidFill>
              <a:srgbClr val="000000"/>
            </a:solidFill>
            <a:prstDash val="solid"/>
            <a:miter/>
          </a:ln>
        </p:spPr>
      </p:sp>
      <p:sp>
        <p:nvSpPr>
          <p:cNvPr name="AutoShape 73" id="73"/>
          <p:cNvSpPr/>
          <p:nvPr/>
        </p:nvSpPr>
        <p:spPr>
          <a:xfrm flipV="true">
            <a:off x="12205709" y="6545633"/>
            <a:ext cx="2405574" cy="9525"/>
          </a:xfrm>
          <a:prstGeom prst="line">
            <a:avLst/>
          </a:prstGeom>
          <a:ln cap="flat" w="19050">
            <a:solidFill>
              <a:srgbClr val="000000"/>
            </a:solidFill>
            <a:prstDash val="solid"/>
            <a:headEnd type="none" len="sm" w="sm"/>
            <a:tailEnd type="arrow" len="sm" w="med"/>
          </a:ln>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655107"/>
            <a:ext cx="16564268" cy="7603193"/>
          </a:xfrm>
          <a:custGeom>
            <a:avLst/>
            <a:gdLst/>
            <a:ahLst/>
            <a:cxnLst/>
            <a:rect r="r" b="b" t="t" l="l"/>
            <a:pathLst>
              <a:path h="7603193" w="16564268">
                <a:moveTo>
                  <a:pt x="0" y="0"/>
                </a:moveTo>
                <a:lnTo>
                  <a:pt x="16564268" y="0"/>
                </a:lnTo>
                <a:lnTo>
                  <a:pt x="16564268" y="7603193"/>
                </a:lnTo>
                <a:lnTo>
                  <a:pt x="0" y="7603193"/>
                </a:lnTo>
                <a:lnTo>
                  <a:pt x="0" y="0"/>
                </a:lnTo>
                <a:close/>
              </a:path>
            </a:pathLst>
          </a:custGeom>
          <a:blipFill>
            <a:blip r:embed="rId2"/>
            <a:stretch>
              <a:fillRect l="-565" t="0" r="-565" b="0"/>
            </a:stretch>
          </a:blipFill>
        </p:spPr>
      </p:sp>
      <p:sp>
        <p:nvSpPr>
          <p:cNvPr name="TextBox 3" id="3"/>
          <p:cNvSpPr txBox="true"/>
          <p:nvPr/>
        </p:nvSpPr>
        <p:spPr>
          <a:xfrm rot="0">
            <a:off x="6757699" y="536447"/>
            <a:ext cx="4576781" cy="695961"/>
          </a:xfrm>
          <a:prstGeom prst="rect">
            <a:avLst/>
          </a:prstGeom>
        </p:spPr>
        <p:txBody>
          <a:bodyPr anchor="t" rtlCol="false" tIns="0" lIns="0" bIns="0" rIns="0">
            <a:spAutoFit/>
          </a:bodyPr>
          <a:lstStyle/>
          <a:p>
            <a:pPr algn="ctr">
              <a:lnSpc>
                <a:spcPts val="5739"/>
              </a:lnSpc>
            </a:pPr>
            <a:r>
              <a:rPr lang="en-US" sz="4099">
                <a:solidFill>
                  <a:srgbClr val="FFFFFF"/>
                </a:solidFill>
                <a:latin typeface="Roboto"/>
              </a:rPr>
              <a:t>Giao diện trang chủ</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sp>
        <p:nvSpPr>
          <p:cNvPr name="Freeform 2" id="2"/>
          <p:cNvSpPr/>
          <p:nvPr/>
        </p:nvSpPr>
        <p:spPr>
          <a:xfrm flipH="false" flipV="false" rot="0">
            <a:off x="737948" y="1679779"/>
            <a:ext cx="17235305" cy="7861718"/>
          </a:xfrm>
          <a:custGeom>
            <a:avLst/>
            <a:gdLst/>
            <a:ahLst/>
            <a:cxnLst/>
            <a:rect r="r" b="b" t="t" l="l"/>
            <a:pathLst>
              <a:path h="7861718" w="17235305">
                <a:moveTo>
                  <a:pt x="0" y="0"/>
                </a:moveTo>
                <a:lnTo>
                  <a:pt x="17235305" y="0"/>
                </a:lnTo>
                <a:lnTo>
                  <a:pt x="17235305" y="7861718"/>
                </a:lnTo>
                <a:lnTo>
                  <a:pt x="0" y="7861718"/>
                </a:lnTo>
                <a:lnTo>
                  <a:pt x="0" y="0"/>
                </a:lnTo>
                <a:close/>
              </a:path>
            </a:pathLst>
          </a:custGeom>
          <a:blipFill>
            <a:blip r:embed="rId2"/>
            <a:stretch>
              <a:fillRect l="0" t="0" r="0" b="0"/>
            </a:stretch>
          </a:blipFill>
        </p:spPr>
      </p:sp>
      <p:sp>
        <p:nvSpPr>
          <p:cNvPr name="TextBox 3" id="3"/>
          <p:cNvSpPr txBox="true"/>
          <p:nvPr/>
        </p:nvSpPr>
        <p:spPr>
          <a:xfrm rot="0">
            <a:off x="6139174" y="536447"/>
            <a:ext cx="4576781" cy="695961"/>
          </a:xfrm>
          <a:prstGeom prst="rect">
            <a:avLst/>
          </a:prstGeom>
        </p:spPr>
        <p:txBody>
          <a:bodyPr anchor="t" rtlCol="false" tIns="0" lIns="0" bIns="0" rIns="0">
            <a:spAutoFit/>
          </a:bodyPr>
          <a:lstStyle/>
          <a:p>
            <a:pPr algn="ctr">
              <a:lnSpc>
                <a:spcPts val="5739"/>
              </a:lnSpc>
            </a:pPr>
            <a:r>
              <a:rPr lang="en-US" sz="4099">
                <a:solidFill>
                  <a:srgbClr val="FFFFFF"/>
                </a:solidFill>
                <a:latin typeface="Roboto"/>
              </a:rPr>
              <a:t>Giao diện trang chủ</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sp>
        <p:nvSpPr>
          <p:cNvPr name="Freeform 2" id="2"/>
          <p:cNvSpPr/>
          <p:nvPr/>
        </p:nvSpPr>
        <p:spPr>
          <a:xfrm flipH="false" flipV="false" rot="0">
            <a:off x="1158418" y="2057797"/>
            <a:ext cx="16100882" cy="7441011"/>
          </a:xfrm>
          <a:custGeom>
            <a:avLst/>
            <a:gdLst/>
            <a:ahLst/>
            <a:cxnLst/>
            <a:rect r="r" b="b" t="t" l="l"/>
            <a:pathLst>
              <a:path h="7441011" w="16100882">
                <a:moveTo>
                  <a:pt x="0" y="0"/>
                </a:moveTo>
                <a:lnTo>
                  <a:pt x="16100882" y="0"/>
                </a:lnTo>
                <a:lnTo>
                  <a:pt x="16100882" y="7441011"/>
                </a:lnTo>
                <a:lnTo>
                  <a:pt x="0" y="7441011"/>
                </a:lnTo>
                <a:lnTo>
                  <a:pt x="0" y="0"/>
                </a:lnTo>
                <a:close/>
              </a:path>
            </a:pathLst>
          </a:custGeom>
          <a:blipFill>
            <a:blip r:embed="rId2"/>
            <a:stretch>
              <a:fillRect l="0" t="0" r="0" b="0"/>
            </a:stretch>
          </a:blipFill>
        </p:spPr>
      </p:sp>
      <p:sp>
        <p:nvSpPr>
          <p:cNvPr name="TextBox 3" id="3"/>
          <p:cNvSpPr txBox="true"/>
          <p:nvPr/>
        </p:nvSpPr>
        <p:spPr>
          <a:xfrm rot="0">
            <a:off x="6464713" y="642620"/>
            <a:ext cx="4576781" cy="695961"/>
          </a:xfrm>
          <a:prstGeom prst="rect">
            <a:avLst/>
          </a:prstGeom>
        </p:spPr>
        <p:txBody>
          <a:bodyPr anchor="t" rtlCol="false" tIns="0" lIns="0" bIns="0" rIns="0">
            <a:spAutoFit/>
          </a:bodyPr>
          <a:lstStyle/>
          <a:p>
            <a:pPr algn="ctr">
              <a:lnSpc>
                <a:spcPts val="5739"/>
              </a:lnSpc>
            </a:pPr>
            <a:r>
              <a:rPr lang="en-US" sz="4099">
                <a:solidFill>
                  <a:srgbClr val="FFFFFF"/>
                </a:solidFill>
                <a:latin typeface="Roboto"/>
              </a:rPr>
              <a:t>Giao diện trang chủ</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sp>
        <p:nvSpPr>
          <p:cNvPr name="Freeform 2" id="2"/>
          <p:cNvSpPr/>
          <p:nvPr/>
        </p:nvSpPr>
        <p:spPr>
          <a:xfrm flipH="false" flipV="false" rot="0">
            <a:off x="1833259" y="2418766"/>
            <a:ext cx="14997436" cy="6839534"/>
          </a:xfrm>
          <a:custGeom>
            <a:avLst/>
            <a:gdLst/>
            <a:ahLst/>
            <a:cxnLst/>
            <a:rect r="r" b="b" t="t" l="l"/>
            <a:pathLst>
              <a:path h="6839534" w="14997436">
                <a:moveTo>
                  <a:pt x="0" y="0"/>
                </a:moveTo>
                <a:lnTo>
                  <a:pt x="14997436" y="0"/>
                </a:lnTo>
                <a:lnTo>
                  <a:pt x="14997436" y="6839534"/>
                </a:lnTo>
                <a:lnTo>
                  <a:pt x="0" y="6839534"/>
                </a:lnTo>
                <a:lnTo>
                  <a:pt x="0" y="0"/>
                </a:lnTo>
                <a:close/>
              </a:path>
            </a:pathLst>
          </a:custGeom>
          <a:blipFill>
            <a:blip r:embed="rId2"/>
            <a:stretch>
              <a:fillRect l="0" t="0" r="0" b="0"/>
            </a:stretch>
          </a:blipFill>
        </p:spPr>
      </p:sp>
      <p:sp>
        <p:nvSpPr>
          <p:cNvPr name="TextBox 3" id="3"/>
          <p:cNvSpPr txBox="true"/>
          <p:nvPr/>
        </p:nvSpPr>
        <p:spPr>
          <a:xfrm rot="0">
            <a:off x="6212856" y="741700"/>
            <a:ext cx="5521179" cy="814834"/>
          </a:xfrm>
          <a:prstGeom prst="rect">
            <a:avLst/>
          </a:prstGeom>
        </p:spPr>
        <p:txBody>
          <a:bodyPr anchor="t" rtlCol="false" tIns="0" lIns="0" bIns="0" rIns="0">
            <a:spAutoFit/>
          </a:bodyPr>
          <a:lstStyle/>
          <a:p>
            <a:pPr algn="ctr">
              <a:lnSpc>
                <a:spcPts val="6667"/>
              </a:lnSpc>
            </a:pPr>
            <a:r>
              <a:rPr lang="en-US" sz="4762">
                <a:solidFill>
                  <a:srgbClr val="FFFFFF"/>
                </a:solidFill>
                <a:latin typeface="Roboto"/>
              </a:rPr>
              <a:t>Giao diện đăng nhập</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sp>
        <p:nvSpPr>
          <p:cNvPr name="Freeform 2" id="2"/>
          <p:cNvSpPr/>
          <p:nvPr/>
        </p:nvSpPr>
        <p:spPr>
          <a:xfrm flipH="false" flipV="false" rot="0">
            <a:off x="4373250" y="2326135"/>
            <a:ext cx="9519220" cy="7631192"/>
          </a:xfrm>
          <a:custGeom>
            <a:avLst/>
            <a:gdLst/>
            <a:ahLst/>
            <a:cxnLst/>
            <a:rect r="r" b="b" t="t" l="l"/>
            <a:pathLst>
              <a:path h="7631192" w="9519220">
                <a:moveTo>
                  <a:pt x="0" y="0"/>
                </a:moveTo>
                <a:lnTo>
                  <a:pt x="9519220" y="0"/>
                </a:lnTo>
                <a:lnTo>
                  <a:pt x="9519220" y="7631192"/>
                </a:lnTo>
                <a:lnTo>
                  <a:pt x="0" y="7631192"/>
                </a:lnTo>
                <a:lnTo>
                  <a:pt x="0" y="0"/>
                </a:lnTo>
                <a:close/>
              </a:path>
            </a:pathLst>
          </a:custGeom>
          <a:blipFill>
            <a:blip r:embed="rId2"/>
            <a:stretch>
              <a:fillRect l="0" t="0" r="-10522" b="0"/>
            </a:stretch>
          </a:blipFill>
        </p:spPr>
      </p:sp>
      <p:sp>
        <p:nvSpPr>
          <p:cNvPr name="TextBox 3" id="3"/>
          <p:cNvSpPr txBox="true"/>
          <p:nvPr/>
        </p:nvSpPr>
        <p:spPr>
          <a:xfrm rot="0">
            <a:off x="6583989" y="741700"/>
            <a:ext cx="4778914" cy="814834"/>
          </a:xfrm>
          <a:prstGeom prst="rect">
            <a:avLst/>
          </a:prstGeom>
        </p:spPr>
        <p:txBody>
          <a:bodyPr anchor="t" rtlCol="false" tIns="0" lIns="0" bIns="0" rIns="0">
            <a:spAutoFit/>
          </a:bodyPr>
          <a:lstStyle/>
          <a:p>
            <a:pPr algn="ctr">
              <a:lnSpc>
                <a:spcPts val="6667"/>
              </a:lnSpc>
            </a:pPr>
            <a:r>
              <a:rPr lang="en-US" sz="4762">
                <a:solidFill>
                  <a:srgbClr val="FFFFFF"/>
                </a:solidFill>
                <a:latin typeface="Roboto"/>
              </a:rPr>
              <a:t>Giao diện đăng ký</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DAGHXxs-D5o</dc:identifier>
  <dcterms:modified xsi:type="dcterms:W3CDTF">2011-08-01T06:04:30Z</dcterms:modified>
  <cp:revision>1</cp:revision>
  <dc:title>NHÓM 7</dc:title>
</cp:coreProperties>
</file>

<file path=docProps/thumbnail.jpeg>
</file>